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86" r:id="rId3"/>
    <p:sldId id="281" r:id="rId4"/>
    <p:sldId id="259" r:id="rId5"/>
    <p:sldId id="282" r:id="rId6"/>
    <p:sldId id="292" r:id="rId7"/>
    <p:sldId id="328" r:id="rId8"/>
    <p:sldId id="323" r:id="rId9"/>
    <p:sldId id="324" r:id="rId10"/>
    <p:sldId id="325" r:id="rId11"/>
    <p:sldId id="329" r:id="rId12"/>
    <p:sldId id="283" r:id="rId13"/>
    <p:sldId id="269" r:id="rId14"/>
    <p:sldId id="301" r:id="rId15"/>
    <p:sldId id="284" r:id="rId1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BCED1"/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64" autoAdjust="0"/>
    <p:restoredTop sz="94660"/>
  </p:normalViewPr>
  <p:slideViewPr>
    <p:cSldViewPr snapToGrid="0">
      <p:cViewPr varScale="1">
        <p:scale>
          <a:sx n="51" d="100"/>
          <a:sy n="51" d="100"/>
        </p:scale>
        <p:origin x="706" y="29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4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5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8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0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9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10.png"/><Relationship Id="rId7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27.jpe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10.png"/><Relationship Id="rId7" Type="http://schemas.openxmlformats.org/officeDocument/2006/relationships/image" Target="../media/image33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2.jpe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png"/><Relationship Id="rId7" Type="http://schemas.openxmlformats.org/officeDocument/2006/relationships/image" Target="../media/image40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0.png"/><Relationship Id="rId7" Type="http://schemas.openxmlformats.org/officeDocument/2006/relationships/image" Target="../media/image18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0.png"/><Relationship Id="rId7" Type="http://schemas.openxmlformats.org/officeDocument/2006/relationships/image" Target="../media/image2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4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18848016">
            <a:off x="-52387" y="5568951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9" y="1019177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2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7" y="1468438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18237801">
            <a:off x="10520364" y="3857627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19833911">
            <a:off x="9899651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4" name="矩形 19"/>
          <p:cNvSpPr>
            <a:spLocks noChangeArrowheads="1"/>
          </p:cNvSpPr>
          <p:nvPr/>
        </p:nvSpPr>
        <p:spPr bwMode="auto">
          <a:xfrm>
            <a:off x="3927477" y="1344613"/>
            <a:ext cx="4310063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3965448" y="3355976"/>
            <a:ext cx="426110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硬件组 刘帅</a:t>
            </a:r>
            <a:endParaRPr 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3927476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7" name="矩形 24"/>
          <p:cNvSpPr>
            <a:spLocks noChangeArrowheads="1"/>
          </p:cNvSpPr>
          <p:nvPr/>
        </p:nvSpPr>
        <p:spPr bwMode="auto">
          <a:xfrm>
            <a:off x="3840164" y="4648202"/>
            <a:ext cx="45116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altLang="zh-CN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2018</a:t>
            </a:r>
            <a:r>
              <a:rPr lang="zh-CN" altLang="en-US" sz="28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年第一季度考核汇报</a:t>
            </a:r>
          </a:p>
        </p:txBody>
      </p: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5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6" y="4164015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6" y="3281365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92" name="文本框 37"/>
          <p:cNvPicPr>
            <a:picLocks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4511" y="741666"/>
            <a:ext cx="1477353" cy="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940408" y="1247778"/>
            <a:ext cx="44346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3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3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/>
                                        <p:tgtEl>
                                          <p:spTgt spid="30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3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3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82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3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312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3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4" grpId="0" animBg="1"/>
      <p:bldP spid="3075" grpId="0" animBg="1" autoUpdateAnimBg="0"/>
      <p:bldP spid="3077" grpId="0" animBg="1" autoUpdateAnimBg="0"/>
      <p:bldP spid="3078" grpId="0" animBg="1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87" grpId="0" autoUpdateAnimBg="0"/>
      <p:bldP spid="3090" grpId="0" animBg="1" autoUpdateAnimBg="0"/>
      <p:bldP spid="3091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1"/>
            <a:ext cx="12192000" cy="68484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6464623-11F9-4016-9535-FF79B69CEA91}"/>
              </a:ext>
            </a:extLst>
          </p:cNvPr>
          <p:cNvGrpSpPr/>
          <p:nvPr/>
        </p:nvGrpSpPr>
        <p:grpSpPr>
          <a:xfrm>
            <a:off x="662782" y="4261205"/>
            <a:ext cx="4876372" cy="2365889"/>
            <a:chOff x="725124" y="2195882"/>
            <a:chExt cx="4952663" cy="41397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2AA6B70-70EC-45E4-A4EC-25A82265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124" y="2195882"/>
              <a:ext cx="4952663" cy="3397343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55D218-C204-46C2-AC1C-6521D809A0A7}"/>
                </a:ext>
              </a:extLst>
            </p:cNvPr>
            <p:cNvSpPr txBox="1"/>
            <p:nvPr/>
          </p:nvSpPr>
          <p:spPr>
            <a:xfrm>
              <a:off x="1581481" y="5816457"/>
              <a:ext cx="3239950" cy="51914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损失曲线和准确率曲线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8D24F6-848F-4E95-B07E-ADDAF8ECBD4D}"/>
              </a:ext>
            </a:extLst>
          </p:cNvPr>
          <p:cNvGrpSpPr/>
          <p:nvPr/>
        </p:nvGrpSpPr>
        <p:grpSpPr>
          <a:xfrm>
            <a:off x="6770077" y="4285365"/>
            <a:ext cx="4891491" cy="2333410"/>
            <a:chOff x="6838645" y="3150771"/>
            <a:chExt cx="4635912" cy="327917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F61CEA-6F5F-4616-B583-D0CDF43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645" y="3150771"/>
              <a:ext cx="4635912" cy="269462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8B4198-52AA-476B-8731-B2CD42330838}"/>
                </a:ext>
              </a:extLst>
            </p:cNvPr>
            <p:cNvSpPr txBox="1"/>
            <p:nvPr/>
          </p:nvSpPr>
          <p:spPr>
            <a:xfrm>
              <a:off x="7374577" y="6024685"/>
              <a:ext cx="3538845" cy="40525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直方图分布曲线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CCF36C86-4C3E-402B-97A5-43BA7F96C2B2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F45DD180-A50C-4C20-93BA-528567C471EA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3C1043A-960B-48D5-9832-B91B9C1B795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CA92936-E7BA-4727-9F50-A147981AC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3" name="直接连接符 14">
            <a:extLst>
              <a:ext uri="{FF2B5EF4-FFF2-40B4-BE49-F238E27FC236}">
                <a16:creationId xmlns:a16="http://schemas.microsoft.com/office/drawing/2014/main" id="{B232058A-FC42-4339-837B-06B883EEA3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EED8A74-B956-4B79-8662-CAF36C9B7A88}"/>
              </a:ext>
            </a:extLst>
          </p:cNvPr>
          <p:cNvSpPr/>
          <p:nvPr/>
        </p:nvSpPr>
        <p:spPr>
          <a:xfrm>
            <a:off x="1113771" y="289554"/>
            <a:ext cx="83439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chemeClr val="bg1"/>
                </a:solidFill>
              </a:rPr>
              <a:t>深度学习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单一盐度特征图片输入进行训练</a:t>
            </a:r>
            <a:endParaRPr lang="zh-CN" altLang="en-US" sz="32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51DE4D-D198-4D0D-BC45-4A0426777CD1}"/>
              </a:ext>
            </a:extLst>
          </p:cNvPr>
          <p:cNvSpPr txBox="1"/>
          <p:nvPr/>
        </p:nvSpPr>
        <p:spPr>
          <a:xfrm>
            <a:off x="662781" y="1033554"/>
            <a:ext cx="10998787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运用单一盐度的</a:t>
            </a:r>
            <a:r>
              <a:rPr lang="en-US" altLang="zh-CN" sz="2400" b="1" dirty="0">
                <a:solidFill>
                  <a:schemeClr val="bg1"/>
                </a:solidFill>
              </a:rPr>
              <a:t>HYCOM</a:t>
            </a:r>
            <a:r>
              <a:rPr lang="zh-CN" altLang="en-US" sz="2400" b="1" dirty="0">
                <a:solidFill>
                  <a:schemeClr val="bg1"/>
                </a:solidFill>
              </a:rPr>
              <a:t>数据制作数据集，标签为</a:t>
            </a:r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r>
              <a:rPr lang="zh-CN" altLang="en-US" sz="2400" b="1" dirty="0">
                <a:solidFill>
                  <a:schemeClr val="bg1"/>
                </a:solidFill>
              </a:rPr>
              <a:t>代表冷涡，</a:t>
            </a:r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r>
              <a:rPr lang="zh-CN" altLang="en-US" sz="2400" b="1" dirty="0">
                <a:solidFill>
                  <a:schemeClr val="bg1"/>
                </a:solidFill>
              </a:rPr>
              <a:t>代表暖涡，</a:t>
            </a:r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r>
              <a:rPr lang="zh-CN" altLang="en-US" sz="2400" b="1" dirty="0">
                <a:solidFill>
                  <a:schemeClr val="bg1"/>
                </a:solidFill>
              </a:rPr>
              <a:t>代表不是涡旋，并使用此网络进行训练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2" y="1963812"/>
            <a:ext cx="3219335" cy="18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67" y="1927795"/>
            <a:ext cx="3212196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013" y="1937188"/>
            <a:ext cx="3276555" cy="180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1673771" y="3851843"/>
            <a:ext cx="123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 </a:t>
            </a:r>
            <a:r>
              <a:rPr lang="zh-CN" altLang="en-US" b="1" dirty="0">
                <a:solidFill>
                  <a:schemeClr val="bg1"/>
                </a:solidFill>
              </a:rPr>
              <a:t>冷涡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5539154" y="3867433"/>
            <a:ext cx="123092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 </a:t>
            </a:r>
            <a:r>
              <a:rPr lang="zh-CN" altLang="en-US" b="1" dirty="0">
                <a:solidFill>
                  <a:schemeClr val="bg1"/>
                </a:solidFill>
              </a:rPr>
              <a:t>暖涡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9676032" y="3837008"/>
            <a:ext cx="1235221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 </a:t>
            </a:r>
            <a:r>
              <a:rPr lang="zh-CN" altLang="en-US" b="1" dirty="0">
                <a:solidFill>
                  <a:schemeClr val="bg1"/>
                </a:solidFill>
              </a:rPr>
              <a:t>非涡旋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040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31" grpId="0" animBg="1"/>
      <p:bldP spid="3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1"/>
            <a:ext cx="12192000" cy="68484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6464623-11F9-4016-9535-FF79B69CEA91}"/>
              </a:ext>
            </a:extLst>
          </p:cNvPr>
          <p:cNvGrpSpPr/>
          <p:nvPr/>
        </p:nvGrpSpPr>
        <p:grpSpPr>
          <a:xfrm>
            <a:off x="662782" y="4284024"/>
            <a:ext cx="4876372" cy="2343070"/>
            <a:chOff x="662782" y="2235810"/>
            <a:chExt cx="5077347" cy="409978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2AA6B70-70EC-45E4-A4EC-25A82265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2" y="2235810"/>
              <a:ext cx="5077347" cy="3317488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55D218-C204-46C2-AC1C-6521D809A0A7}"/>
                </a:ext>
              </a:extLst>
            </p:cNvPr>
            <p:cNvSpPr txBox="1"/>
            <p:nvPr/>
          </p:nvSpPr>
          <p:spPr>
            <a:xfrm>
              <a:off x="1581481" y="5816457"/>
              <a:ext cx="3239950" cy="51914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损失曲线和准确率曲线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8D24F6-848F-4E95-B07E-ADDAF8ECBD4D}"/>
              </a:ext>
            </a:extLst>
          </p:cNvPr>
          <p:cNvGrpSpPr/>
          <p:nvPr/>
        </p:nvGrpSpPr>
        <p:grpSpPr>
          <a:xfrm>
            <a:off x="6770077" y="4261205"/>
            <a:ext cx="4891491" cy="2357570"/>
            <a:chOff x="6766726" y="3116819"/>
            <a:chExt cx="4779752" cy="331312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F61CEA-6F5F-4616-B583-D0CDF43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726" y="3116819"/>
              <a:ext cx="4779752" cy="269651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8B4198-52AA-476B-8731-B2CD42330838}"/>
                </a:ext>
              </a:extLst>
            </p:cNvPr>
            <p:cNvSpPr txBox="1"/>
            <p:nvPr/>
          </p:nvSpPr>
          <p:spPr>
            <a:xfrm>
              <a:off x="7374577" y="6024685"/>
              <a:ext cx="3538845" cy="40525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直方图分布曲线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CCF36C86-4C3E-402B-97A5-43BA7F96C2B2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F45DD180-A50C-4C20-93BA-528567C471EA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3C1043A-960B-48D5-9832-B91B9C1B795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CA92936-E7BA-4727-9F50-A147981AC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3" name="直接连接符 14">
            <a:extLst>
              <a:ext uri="{FF2B5EF4-FFF2-40B4-BE49-F238E27FC236}">
                <a16:creationId xmlns:a16="http://schemas.microsoft.com/office/drawing/2014/main" id="{B232058A-FC42-4339-837B-06B883EEA3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EED8A74-B956-4B79-8662-CAF36C9B7A88}"/>
              </a:ext>
            </a:extLst>
          </p:cNvPr>
          <p:cNvSpPr/>
          <p:nvPr/>
        </p:nvSpPr>
        <p:spPr>
          <a:xfrm>
            <a:off x="1113771" y="289554"/>
            <a:ext cx="83439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chemeClr val="bg1"/>
                </a:solidFill>
              </a:rPr>
              <a:t>深度学习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单一密度特征图片输入进行训练</a:t>
            </a:r>
            <a:endParaRPr lang="zh-CN" altLang="en-US" sz="32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51DE4D-D198-4D0D-BC45-4A0426777CD1}"/>
              </a:ext>
            </a:extLst>
          </p:cNvPr>
          <p:cNvSpPr txBox="1"/>
          <p:nvPr/>
        </p:nvSpPr>
        <p:spPr>
          <a:xfrm>
            <a:off x="662781" y="1033554"/>
            <a:ext cx="10998787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运用单一密度的</a:t>
            </a:r>
            <a:r>
              <a:rPr lang="en-US" altLang="zh-CN" sz="2400" b="1" dirty="0">
                <a:solidFill>
                  <a:schemeClr val="bg1"/>
                </a:solidFill>
              </a:rPr>
              <a:t>HYCOM</a:t>
            </a:r>
            <a:r>
              <a:rPr lang="zh-CN" altLang="en-US" sz="2400" b="1" dirty="0">
                <a:solidFill>
                  <a:schemeClr val="bg1"/>
                </a:solidFill>
              </a:rPr>
              <a:t>数据制作数据集，标签为</a:t>
            </a:r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r>
              <a:rPr lang="zh-CN" altLang="en-US" sz="2400" b="1" dirty="0">
                <a:solidFill>
                  <a:schemeClr val="bg1"/>
                </a:solidFill>
              </a:rPr>
              <a:t>代表冷涡，</a:t>
            </a:r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r>
              <a:rPr lang="zh-CN" altLang="en-US" sz="2400" b="1" dirty="0">
                <a:solidFill>
                  <a:schemeClr val="bg1"/>
                </a:solidFill>
              </a:rPr>
              <a:t>代表暖涡，</a:t>
            </a:r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r>
              <a:rPr lang="zh-CN" altLang="en-US" sz="2400" b="1" dirty="0">
                <a:solidFill>
                  <a:schemeClr val="bg1"/>
                </a:solidFill>
              </a:rPr>
              <a:t>代表不是涡旋，并使用此网络进行训练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39" y="2009365"/>
            <a:ext cx="3188456" cy="18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808" y="1983099"/>
            <a:ext cx="3228213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834" y="1960514"/>
            <a:ext cx="3217734" cy="180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1673771" y="3851843"/>
            <a:ext cx="123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 </a:t>
            </a:r>
            <a:r>
              <a:rPr lang="zh-CN" altLang="en-US" b="1" dirty="0">
                <a:solidFill>
                  <a:schemeClr val="bg1"/>
                </a:solidFill>
              </a:rPr>
              <a:t>冷涡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5539154" y="3867433"/>
            <a:ext cx="123092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 </a:t>
            </a:r>
            <a:r>
              <a:rPr lang="zh-CN" altLang="en-US" b="1" dirty="0">
                <a:solidFill>
                  <a:schemeClr val="bg1"/>
                </a:solidFill>
              </a:rPr>
              <a:t>暖涡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9676032" y="3837008"/>
            <a:ext cx="1235221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 </a:t>
            </a:r>
            <a:r>
              <a:rPr lang="zh-CN" altLang="en-US" b="1" dirty="0">
                <a:solidFill>
                  <a:schemeClr val="bg1"/>
                </a:solidFill>
              </a:rPr>
              <a:t>非涡旋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280615" y="2538803"/>
            <a:ext cx="7508838" cy="313932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结论：</a:t>
            </a:r>
            <a:endParaRPr lang="en-US" altLang="zh-C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zh-C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1</a:t>
            </a:r>
            <a:r>
              <a:rPr lang="zh-CN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、训练的损失均接近</a:t>
            </a:r>
            <a:r>
              <a:rPr lang="en-US" altLang="zh-CN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0. 05%,</a:t>
            </a:r>
            <a:r>
              <a:rPr lang="zh-CN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但是单一温度特征输入时损失收敛最快</a:t>
            </a:r>
            <a:endParaRPr lang="en-US" altLang="zh-C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zh-C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2</a:t>
            </a:r>
            <a:r>
              <a:rPr lang="zh-CN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、验证集损失也是单一温度特征数据集训练时最低</a:t>
            </a:r>
            <a:endParaRPr lang="en-US" altLang="zh-C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en-US" altLang="zh-C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r>
              <a:rPr lang="en-US" altLang="zh-CN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3</a:t>
            </a:r>
            <a:r>
              <a:rPr lang="zh-CN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、</a:t>
            </a:r>
            <a:r>
              <a:rPr lang="en-US" altLang="zh-CN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HYCOM</a:t>
            </a:r>
            <a:r>
              <a:rPr lang="zh-CN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模式数据上进行涡旋三维结构识别时单一温度的三维特征最为明显</a:t>
            </a:r>
            <a:endParaRPr lang="en-US" altLang="zh-C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260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31" grpId="0" animBg="1"/>
      <p:bldP spid="32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06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2150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0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2151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1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1514" name="矩形 19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515" name="矩形 21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151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1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152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152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2152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2152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152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21526" name="组合 74"/>
          <p:cNvGrpSpPr>
            <a:grpSpLocks/>
          </p:cNvGrpSpPr>
          <p:nvPr/>
        </p:nvGrpSpPr>
        <p:grpSpPr bwMode="auto">
          <a:xfrm>
            <a:off x="5475290" y="2524127"/>
            <a:ext cx="1247775" cy="1249363"/>
            <a:chOff x="0" y="0"/>
            <a:chExt cx="1248318" cy="1248318"/>
          </a:xfrm>
        </p:grpSpPr>
        <p:sp>
          <p:nvSpPr>
            <p:cNvPr id="2152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152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21529" name="组合 4"/>
          <p:cNvGrpSpPr>
            <a:grpSpLocks/>
          </p:cNvGrpSpPr>
          <p:nvPr/>
        </p:nvGrpSpPr>
        <p:grpSpPr bwMode="auto">
          <a:xfrm>
            <a:off x="4851606" y="3844927"/>
            <a:ext cx="2461985" cy="584775"/>
            <a:chOff x="3891" y="0"/>
            <a:chExt cx="2463269" cy="584976"/>
          </a:xfrm>
        </p:grpSpPr>
        <p:sp>
          <p:nvSpPr>
            <p:cNvPr id="21530" name="文本框 66"/>
            <p:cNvSpPr txBox="1">
              <a:spLocks noChangeArrowheads="1"/>
            </p:cNvSpPr>
            <p:nvPr/>
          </p:nvSpPr>
          <p:spPr bwMode="auto">
            <a:xfrm>
              <a:off x="205384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其他及总结</a:t>
              </a:r>
            </a:p>
          </p:txBody>
        </p:sp>
        <p:sp>
          <p:nvSpPr>
            <p:cNvPr id="21531" name="矩形 70"/>
            <p:cNvSpPr>
              <a:spLocks noChangeArrowheads="1"/>
            </p:cNvSpPr>
            <p:nvPr/>
          </p:nvSpPr>
          <p:spPr bwMode="auto">
            <a:xfrm>
              <a:off x="3891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zh-CN" alt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5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2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21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300"/>
                                        <p:tgtEl>
                                          <p:spTgt spid="2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416" name="直接连接符 4"/>
          <p:cNvCxnSpPr>
            <a:cxnSpLocks noChangeShapeType="1"/>
            <a:endCxn id="17420" idx="2"/>
          </p:cNvCxnSpPr>
          <p:nvPr/>
        </p:nvCxnSpPr>
        <p:spPr bwMode="auto">
          <a:xfrm flipV="1">
            <a:off x="998539" y="4421188"/>
            <a:ext cx="2692400" cy="64770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直接连接符 17"/>
          <p:cNvCxnSpPr>
            <a:cxnSpLocks noChangeShapeType="1"/>
          </p:cNvCxnSpPr>
          <p:nvPr/>
        </p:nvCxnSpPr>
        <p:spPr bwMode="auto">
          <a:xfrm flipV="1">
            <a:off x="3833813" y="2873377"/>
            <a:ext cx="2759075" cy="1539875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8" name="直接连接符 21"/>
          <p:cNvCxnSpPr>
            <a:cxnSpLocks noChangeShapeType="1"/>
          </p:cNvCxnSpPr>
          <p:nvPr/>
        </p:nvCxnSpPr>
        <p:spPr bwMode="auto">
          <a:xfrm flipV="1">
            <a:off x="6759575" y="2279650"/>
            <a:ext cx="2728913" cy="533400"/>
          </a:xfrm>
          <a:prstGeom prst="line">
            <a:avLst/>
          </a:prstGeom>
          <a:noFill/>
          <a:ln w="12700" cmpd="sng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9" name="椭圆 2"/>
          <p:cNvSpPr>
            <a:spLocks noChangeArrowheads="1"/>
          </p:cNvSpPr>
          <p:nvPr/>
        </p:nvSpPr>
        <p:spPr bwMode="auto">
          <a:xfrm>
            <a:off x="819151" y="5005390"/>
            <a:ext cx="206375" cy="206375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0" name="椭圆 10"/>
          <p:cNvSpPr>
            <a:spLocks noChangeArrowheads="1"/>
          </p:cNvSpPr>
          <p:nvPr/>
        </p:nvSpPr>
        <p:spPr bwMode="auto">
          <a:xfrm>
            <a:off x="3690939" y="4318002"/>
            <a:ext cx="206375" cy="207963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1" name="椭圆 13"/>
          <p:cNvSpPr>
            <a:spLocks noChangeArrowheads="1"/>
          </p:cNvSpPr>
          <p:nvPr/>
        </p:nvSpPr>
        <p:spPr bwMode="auto">
          <a:xfrm>
            <a:off x="6562726" y="2736852"/>
            <a:ext cx="206375" cy="206375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2" name="椭圆 16"/>
          <p:cNvSpPr>
            <a:spLocks noChangeArrowheads="1"/>
          </p:cNvSpPr>
          <p:nvPr/>
        </p:nvSpPr>
        <p:spPr bwMode="auto">
          <a:xfrm>
            <a:off x="9434514" y="2195515"/>
            <a:ext cx="206375" cy="206375"/>
          </a:xfrm>
          <a:prstGeom prst="ellipse">
            <a:avLst/>
          </a:prstGeom>
          <a:solidFill>
            <a:srgbClr val="1E6991"/>
          </a:solidFill>
          <a:ln w="34925" cmpd="sng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3" name="任意多边形 48"/>
          <p:cNvSpPr>
            <a:spLocks/>
          </p:cNvSpPr>
          <p:nvPr/>
        </p:nvSpPr>
        <p:spPr bwMode="auto">
          <a:xfrm>
            <a:off x="998538" y="5254628"/>
            <a:ext cx="2359757" cy="298270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4" name="任意多边形 49"/>
          <p:cNvSpPr>
            <a:spLocks/>
          </p:cNvSpPr>
          <p:nvPr/>
        </p:nvSpPr>
        <p:spPr bwMode="auto">
          <a:xfrm>
            <a:off x="3870325" y="4579938"/>
            <a:ext cx="2133600" cy="349250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5" name="任意多边形 50"/>
          <p:cNvSpPr>
            <a:spLocks/>
          </p:cNvSpPr>
          <p:nvPr/>
        </p:nvSpPr>
        <p:spPr bwMode="auto">
          <a:xfrm>
            <a:off x="6769100" y="3009900"/>
            <a:ext cx="2133600" cy="349250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6" name="任意多边形 51"/>
          <p:cNvSpPr>
            <a:spLocks/>
          </p:cNvSpPr>
          <p:nvPr/>
        </p:nvSpPr>
        <p:spPr bwMode="auto">
          <a:xfrm>
            <a:off x="9685337" y="2490789"/>
            <a:ext cx="2351332" cy="322261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8343 h 348343"/>
              <a:gd name="T4" fmla="*/ 2133600 w 2133600"/>
              <a:gd name="T5" fmla="*/ 348343 h 3483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7428" name="组合 38"/>
          <p:cNvGrpSpPr>
            <a:grpSpLocks/>
          </p:cNvGrpSpPr>
          <p:nvPr/>
        </p:nvGrpSpPr>
        <p:grpSpPr bwMode="auto">
          <a:xfrm>
            <a:off x="5962649" y="1974852"/>
            <a:ext cx="806451" cy="695325"/>
            <a:chOff x="0" y="0"/>
            <a:chExt cx="806292" cy="695970"/>
          </a:xfrm>
        </p:grpSpPr>
        <p:sp>
          <p:nvSpPr>
            <p:cNvPr id="17429" name="矩形 39"/>
            <p:cNvSpPr>
              <a:spLocks noChangeArrowheads="1"/>
            </p:cNvSpPr>
            <p:nvPr/>
          </p:nvSpPr>
          <p:spPr bwMode="auto">
            <a:xfrm>
              <a:off x="0" y="0"/>
              <a:ext cx="806292" cy="39088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</a:rPr>
                <a:t>公益</a:t>
              </a:r>
            </a:p>
          </p:txBody>
        </p:sp>
        <p:pic>
          <p:nvPicPr>
            <p:cNvPr id="17430" name="组合 40"/>
            <p:cNvPicPr>
              <a:picLocks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762" y="390760"/>
              <a:ext cx="804514" cy="30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33" name="组合 43"/>
          <p:cNvGrpSpPr>
            <a:grpSpLocks/>
          </p:cNvGrpSpPr>
          <p:nvPr/>
        </p:nvGrpSpPr>
        <p:grpSpPr bwMode="auto">
          <a:xfrm>
            <a:off x="8833103" y="1431927"/>
            <a:ext cx="810769" cy="695579"/>
            <a:chOff x="-1334" y="0"/>
            <a:chExt cx="810609" cy="696224"/>
          </a:xfrm>
        </p:grpSpPr>
        <p:sp>
          <p:nvSpPr>
            <p:cNvPr id="17434" name="矩形 44"/>
            <p:cNvSpPr>
              <a:spLocks noChangeArrowheads="1"/>
            </p:cNvSpPr>
            <p:nvPr/>
          </p:nvSpPr>
          <p:spPr bwMode="auto">
            <a:xfrm>
              <a:off x="-1334" y="0"/>
              <a:ext cx="807625" cy="39088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</a:rPr>
                <a:t>设备</a:t>
              </a:r>
            </a:p>
          </p:txBody>
        </p:sp>
        <p:pic>
          <p:nvPicPr>
            <p:cNvPr id="17435" name="组合 45"/>
            <p:cNvPicPr>
              <a:picLocks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34" y="391141"/>
              <a:ext cx="810609" cy="30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38" name="组合 32"/>
          <p:cNvGrpSpPr>
            <a:grpSpLocks/>
          </p:cNvGrpSpPr>
          <p:nvPr/>
        </p:nvGrpSpPr>
        <p:grpSpPr bwMode="auto">
          <a:xfrm>
            <a:off x="415925" y="4216402"/>
            <a:ext cx="806451" cy="695325"/>
            <a:chOff x="0" y="0"/>
            <a:chExt cx="806292" cy="695970"/>
          </a:xfrm>
        </p:grpSpPr>
        <p:sp>
          <p:nvSpPr>
            <p:cNvPr id="17439" name="矩形 27"/>
            <p:cNvSpPr>
              <a:spLocks noChangeArrowheads="1"/>
            </p:cNvSpPr>
            <p:nvPr/>
          </p:nvSpPr>
          <p:spPr bwMode="auto">
            <a:xfrm>
              <a:off x="0" y="0"/>
              <a:ext cx="806292" cy="390887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</a:rPr>
                <a:t>招生</a:t>
              </a:r>
            </a:p>
          </p:txBody>
        </p:sp>
        <p:pic>
          <p:nvPicPr>
            <p:cNvPr id="17440" name="组合 31"/>
            <p:cNvPicPr>
              <a:picLocks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397" y="392540"/>
              <a:ext cx="810609" cy="3050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43" name="组合 33"/>
          <p:cNvGrpSpPr>
            <a:grpSpLocks/>
          </p:cNvGrpSpPr>
          <p:nvPr/>
        </p:nvGrpSpPr>
        <p:grpSpPr bwMode="auto">
          <a:xfrm>
            <a:off x="3115055" y="3478213"/>
            <a:ext cx="810769" cy="697547"/>
            <a:chOff x="-2793" y="0"/>
            <a:chExt cx="810609" cy="696604"/>
          </a:xfrm>
        </p:grpSpPr>
        <p:sp>
          <p:nvSpPr>
            <p:cNvPr id="17444" name="矩形 34"/>
            <p:cNvSpPr>
              <a:spLocks noChangeArrowheads="1"/>
            </p:cNvSpPr>
            <p:nvPr/>
          </p:nvSpPr>
          <p:spPr bwMode="auto">
            <a:xfrm>
              <a:off x="0" y="0"/>
              <a:ext cx="806292" cy="391582"/>
            </a:xfrm>
            <a:prstGeom prst="rect">
              <a:avLst/>
            </a:prstGeom>
            <a:solidFill>
              <a:schemeClr val="bg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r>
                <a:rPr lang="zh-CN" altLang="en-US" dirty="0">
                  <a:solidFill>
                    <a:srgbClr val="FFFFFF"/>
                  </a:solidFill>
                </a:rPr>
                <a:t>培训</a:t>
              </a:r>
            </a:p>
          </p:txBody>
        </p:sp>
        <p:pic>
          <p:nvPicPr>
            <p:cNvPr id="17445" name="组合 35"/>
            <p:cNvPicPr>
              <a:picLocks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93" y="392216"/>
              <a:ext cx="810609" cy="304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mpd="sng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47" name="组合 70"/>
          <p:cNvGrpSpPr>
            <a:grpSpLocks/>
          </p:cNvGrpSpPr>
          <p:nvPr/>
        </p:nvGrpSpPr>
        <p:grpSpPr bwMode="auto">
          <a:xfrm>
            <a:off x="1585914" y="5151439"/>
            <a:ext cx="1772384" cy="452441"/>
            <a:chOff x="0" y="0"/>
            <a:chExt cx="1772245" cy="452446"/>
          </a:xfrm>
        </p:grpSpPr>
        <p:grpSp>
          <p:nvGrpSpPr>
            <p:cNvPr id="17448" name="组合 68"/>
            <p:cNvGrpSpPr>
              <a:grpSpLocks/>
            </p:cNvGrpSpPr>
            <p:nvPr/>
          </p:nvGrpSpPr>
          <p:grpSpPr bwMode="auto">
            <a:xfrm>
              <a:off x="0" y="0"/>
              <a:ext cx="433388" cy="376242"/>
              <a:chOff x="0" y="0"/>
              <a:chExt cx="433388" cy="376242"/>
            </a:xfrm>
          </p:grpSpPr>
          <p:sp>
            <p:nvSpPr>
              <p:cNvPr id="17449" name="矩形 65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50" name="文本框 67"/>
              <p:cNvSpPr txBox="1">
                <a:spLocks noChangeArrowheads="1"/>
              </p:cNvSpPr>
              <p:nvPr/>
            </p:nvSpPr>
            <p:spPr bwMode="auto">
              <a:xfrm>
                <a:off x="0" y="25220"/>
                <a:ext cx="433388" cy="338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6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7451" name="文本框 69"/>
            <p:cNvSpPr txBox="1">
              <a:spLocks noChangeArrowheads="1"/>
            </p:cNvSpPr>
            <p:nvPr/>
          </p:nvSpPr>
          <p:spPr bwMode="auto">
            <a:xfrm>
              <a:off x="324514" y="144666"/>
              <a:ext cx="1447731" cy="307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</a:rPr>
                <a:t>研究生新生复试</a:t>
              </a:r>
            </a:p>
          </p:txBody>
        </p:sp>
      </p:grpSp>
      <p:grpSp>
        <p:nvGrpSpPr>
          <p:cNvPr id="17453" name="组合 74"/>
          <p:cNvGrpSpPr>
            <a:grpSpLocks/>
          </p:cNvGrpSpPr>
          <p:nvPr/>
        </p:nvGrpSpPr>
        <p:grpSpPr bwMode="auto">
          <a:xfrm>
            <a:off x="4519614" y="4459289"/>
            <a:ext cx="1660525" cy="452441"/>
            <a:chOff x="0" y="0"/>
            <a:chExt cx="1660395" cy="452447"/>
          </a:xfrm>
        </p:grpSpPr>
        <p:grpSp>
          <p:nvGrpSpPr>
            <p:cNvPr id="17454" name="组合 76"/>
            <p:cNvGrpSpPr>
              <a:grpSpLocks/>
            </p:cNvGrpSpPr>
            <p:nvPr/>
          </p:nvGrpSpPr>
          <p:grpSpPr bwMode="auto">
            <a:xfrm>
              <a:off x="0" y="0"/>
              <a:ext cx="433388" cy="376242"/>
              <a:chOff x="0" y="0"/>
              <a:chExt cx="433388" cy="376242"/>
            </a:xfrm>
          </p:grpSpPr>
          <p:sp>
            <p:nvSpPr>
              <p:cNvPr id="17455" name="矩形 78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56" name="文本框 79"/>
              <p:cNvSpPr txBox="1">
                <a:spLocks noChangeArrowheads="1"/>
              </p:cNvSpPr>
              <p:nvPr/>
            </p:nvSpPr>
            <p:spPr bwMode="auto">
              <a:xfrm>
                <a:off x="0" y="25220"/>
                <a:ext cx="433388" cy="338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6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7457" name="文本框 77"/>
            <p:cNvSpPr txBox="1">
              <a:spLocks noChangeArrowheads="1"/>
            </p:cNvSpPr>
            <p:nvPr/>
          </p:nvSpPr>
          <p:spPr bwMode="auto">
            <a:xfrm>
              <a:off x="343562" y="144666"/>
              <a:ext cx="1316833" cy="3077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</a:rPr>
                <a:t>指导新生科研</a:t>
              </a:r>
            </a:p>
          </p:txBody>
        </p:sp>
      </p:grpSp>
      <p:grpSp>
        <p:nvGrpSpPr>
          <p:cNvPr id="17459" name="组合 81"/>
          <p:cNvGrpSpPr>
            <a:grpSpLocks/>
          </p:cNvGrpSpPr>
          <p:nvPr/>
        </p:nvGrpSpPr>
        <p:grpSpPr bwMode="auto">
          <a:xfrm>
            <a:off x="7405688" y="2886075"/>
            <a:ext cx="1660525" cy="452441"/>
            <a:chOff x="0" y="0"/>
            <a:chExt cx="1660395" cy="452446"/>
          </a:xfrm>
        </p:grpSpPr>
        <p:grpSp>
          <p:nvGrpSpPr>
            <p:cNvPr id="17460" name="组合 83"/>
            <p:cNvGrpSpPr>
              <a:grpSpLocks/>
            </p:cNvGrpSpPr>
            <p:nvPr/>
          </p:nvGrpSpPr>
          <p:grpSpPr bwMode="auto">
            <a:xfrm>
              <a:off x="0" y="0"/>
              <a:ext cx="433388" cy="376242"/>
              <a:chOff x="0" y="0"/>
              <a:chExt cx="433388" cy="376242"/>
            </a:xfrm>
          </p:grpSpPr>
          <p:sp>
            <p:nvSpPr>
              <p:cNvPr id="17461" name="矩形 85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7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62" name="文本框 86"/>
              <p:cNvSpPr txBox="1">
                <a:spLocks noChangeArrowheads="1"/>
              </p:cNvSpPr>
              <p:nvPr/>
            </p:nvSpPr>
            <p:spPr bwMode="auto">
              <a:xfrm>
                <a:off x="0" y="25220"/>
                <a:ext cx="433388" cy="338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600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16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7463" name="文本框 84"/>
            <p:cNvSpPr txBox="1">
              <a:spLocks noChangeArrowheads="1"/>
            </p:cNvSpPr>
            <p:nvPr/>
          </p:nvSpPr>
          <p:spPr bwMode="auto">
            <a:xfrm>
              <a:off x="343562" y="144666"/>
              <a:ext cx="1316833" cy="307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</a:rPr>
                <a:t>摄影相关任务</a:t>
              </a:r>
            </a:p>
          </p:txBody>
        </p:sp>
      </p:grpSp>
      <p:grpSp>
        <p:nvGrpSpPr>
          <p:cNvPr id="17465" name="组合 88"/>
          <p:cNvGrpSpPr>
            <a:grpSpLocks/>
          </p:cNvGrpSpPr>
          <p:nvPr/>
        </p:nvGrpSpPr>
        <p:grpSpPr bwMode="auto">
          <a:xfrm>
            <a:off x="10236200" y="2368550"/>
            <a:ext cx="1800469" cy="452441"/>
            <a:chOff x="0" y="0"/>
            <a:chExt cx="1800328" cy="452446"/>
          </a:xfrm>
        </p:grpSpPr>
        <p:grpSp>
          <p:nvGrpSpPr>
            <p:cNvPr id="17466" name="组合 90"/>
            <p:cNvGrpSpPr>
              <a:grpSpLocks/>
            </p:cNvGrpSpPr>
            <p:nvPr/>
          </p:nvGrpSpPr>
          <p:grpSpPr bwMode="auto">
            <a:xfrm>
              <a:off x="0" y="0"/>
              <a:ext cx="433388" cy="376242"/>
              <a:chOff x="0" y="0"/>
              <a:chExt cx="433388" cy="376242"/>
            </a:xfrm>
          </p:grpSpPr>
          <p:sp>
            <p:nvSpPr>
              <p:cNvPr id="17467" name="矩形 92"/>
              <p:cNvSpPr>
                <a:spLocks noChangeArrowheads="1"/>
              </p:cNvSpPr>
              <p:nvPr/>
            </p:nvSpPr>
            <p:spPr bwMode="auto">
              <a:xfrm>
                <a:off x="28573" y="0"/>
                <a:ext cx="376208" cy="376242"/>
              </a:xfrm>
              <a:prstGeom prst="rect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7468" name="文本框 93"/>
              <p:cNvSpPr txBox="1">
                <a:spLocks noChangeArrowheads="1"/>
              </p:cNvSpPr>
              <p:nvPr/>
            </p:nvSpPr>
            <p:spPr bwMode="auto">
              <a:xfrm>
                <a:off x="0" y="25220"/>
                <a:ext cx="433388" cy="3385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16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17469" name="文本框 91"/>
            <p:cNvSpPr txBox="1">
              <a:spLocks noChangeArrowheads="1"/>
            </p:cNvSpPr>
            <p:nvPr/>
          </p:nvSpPr>
          <p:spPr bwMode="auto">
            <a:xfrm>
              <a:off x="343562" y="144666"/>
              <a:ext cx="1456766" cy="307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zh-CN" altLang="en-US" sz="1400" b="1" dirty="0">
                  <a:solidFill>
                    <a:schemeClr val="bg1"/>
                  </a:solidFill>
                  <a:latin typeface="Arial" pitchFamily="34" charset="0"/>
                  <a:ea typeface="华文细黑" pitchFamily="2" charset="-122"/>
                </a:rPr>
                <a:t>服务器维护</a:t>
              </a:r>
            </a:p>
          </p:txBody>
        </p:sp>
      </p:grpSp>
      <p:sp>
        <p:nvSpPr>
          <p:cNvPr id="55" name="任意多边形 9">
            <a:extLst>
              <a:ext uri="{FF2B5EF4-FFF2-40B4-BE49-F238E27FC236}">
                <a16:creationId xmlns:a16="http://schemas.microsoft.com/office/drawing/2014/main" id="{6B5F2FED-330F-4641-8CE8-F4EF69118094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6" name="任意多边形 9">
            <a:extLst>
              <a:ext uri="{FF2B5EF4-FFF2-40B4-BE49-F238E27FC236}">
                <a16:creationId xmlns:a16="http://schemas.microsoft.com/office/drawing/2014/main" id="{4087CB78-B1B5-4034-9C36-B9A232A638E5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402A27FD-6DE1-4F90-8709-B56ED4FA8D7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3325637E-DE84-4E94-8137-C2D4CC13E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32F55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04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32F55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cxnSp>
        <p:nvCxnSpPr>
          <p:cNvPr id="59" name="直接连接符 14">
            <a:extLst>
              <a:ext uri="{FF2B5EF4-FFF2-40B4-BE49-F238E27FC236}">
                <a16:creationId xmlns:a16="http://schemas.microsoft.com/office/drawing/2014/main" id="{78D4E1B8-73EA-4831-89B8-134FC40E73E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04F408EA-56ED-49AB-A46A-D7409FBD6AFB}"/>
              </a:ext>
            </a:extLst>
          </p:cNvPr>
          <p:cNvSpPr/>
          <p:nvPr/>
        </p:nvSpPr>
        <p:spPr>
          <a:xfrm>
            <a:off x="1113771" y="289554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其他及总结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152" y="4353649"/>
            <a:ext cx="3455034" cy="19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77" y="1173275"/>
            <a:ext cx="3357937" cy="198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7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5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7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7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25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250"/>
                                        <p:tgtEl>
                                          <p:spTgt spid="17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275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5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250"/>
                            </p:stCondLst>
                            <p:childTnLst>
                              <p:par>
                                <p:cTn id="59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25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3750"/>
                            </p:stCondLst>
                            <p:childTnLst>
                              <p:par>
                                <p:cTn id="6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250"/>
                                        <p:tgtEl>
                                          <p:spTgt spid="17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25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425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17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5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5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4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250"/>
                                        <p:tgtEl>
                                          <p:spTgt spid="17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9" grpId="0" animBg="1" autoUpdateAnimBg="0"/>
      <p:bldP spid="17420" grpId="0" animBg="1" autoUpdateAnimBg="0"/>
      <p:bldP spid="17421" grpId="0" animBg="1" autoUpdateAnimBg="0"/>
      <p:bldP spid="17422" grpId="0" animBg="1" autoUpdateAnimBg="0"/>
      <p:bldP spid="17423" grpId="0" animBg="1"/>
      <p:bldP spid="17424" grpId="0" animBg="1"/>
      <p:bldP spid="17425" grpId="0" animBg="1"/>
      <p:bldP spid="1742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97330"/>
            <a:ext cx="12192000" cy="6848475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0C9D4786-DE57-459B-B4DC-7E32E98E8F29}"/>
              </a:ext>
            </a:extLst>
          </p:cNvPr>
          <p:cNvCxnSpPr>
            <a:cxnSpLocks/>
          </p:cNvCxnSpPr>
          <p:nvPr/>
        </p:nvCxnSpPr>
        <p:spPr>
          <a:xfrm flipV="1">
            <a:off x="1724357" y="3747139"/>
            <a:ext cx="2703981" cy="1525332"/>
          </a:xfrm>
          <a:prstGeom prst="line">
            <a:avLst/>
          </a:prstGeom>
          <a:noFill/>
          <a:ln w="12700" cap="flat" cmpd="sng" algn="ctr">
            <a:gradFill>
              <a:gsLst>
                <a:gs pos="50000">
                  <a:srgbClr val="62FFFF">
                    <a:alpha val="26000"/>
                  </a:srgbClr>
                </a:gs>
                <a:gs pos="0">
                  <a:srgbClr val="4472C4">
                    <a:lumMod val="5000"/>
                    <a:lumOff val="95000"/>
                    <a:alpha val="0"/>
                  </a:srgbClr>
                </a:gs>
                <a:gs pos="100000">
                  <a:srgbClr val="0D69FF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grpSp>
        <p:nvGrpSpPr>
          <p:cNvPr id="4" name="组合 3">
            <a:extLst>
              <a:ext uri="{FF2B5EF4-FFF2-40B4-BE49-F238E27FC236}">
                <a16:creationId xmlns:a16="http://schemas.microsoft.com/office/drawing/2014/main" id="{9F76BA57-134B-43D3-9B28-CF39767769C9}"/>
              </a:ext>
            </a:extLst>
          </p:cNvPr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5" name="弧形 4">
              <a:extLst>
                <a:ext uri="{FF2B5EF4-FFF2-40B4-BE49-F238E27FC236}">
                  <a16:creationId xmlns:a16="http://schemas.microsoft.com/office/drawing/2014/main" id="{1298270E-6986-4399-8BE4-AFE4856417BD}"/>
                </a:ext>
              </a:extLst>
            </p:cNvPr>
            <p:cNvSpPr/>
            <p:nvPr/>
          </p:nvSpPr>
          <p:spPr>
            <a:xfrm>
              <a:off x="1187908" y="1083137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弧形 5">
              <a:extLst>
                <a:ext uri="{FF2B5EF4-FFF2-40B4-BE49-F238E27FC236}">
                  <a16:creationId xmlns:a16="http://schemas.microsoft.com/office/drawing/2014/main" id="{B2E726D4-1F8E-4950-AD13-5CB3CF308882}"/>
                </a:ext>
              </a:extLst>
            </p:cNvPr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C1C325-6493-45DE-A559-D26B4061ED92}"/>
              </a:ext>
            </a:extLst>
          </p:cNvPr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6CCC6A20-121C-433B-8A7E-64772BDE9538}"/>
                </a:ext>
              </a:extLst>
            </p:cNvPr>
            <p:cNvSpPr/>
            <p:nvPr/>
          </p:nvSpPr>
          <p:spPr>
            <a:xfrm flipH="1">
              <a:off x="1187908" y="1083137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noFill/>
            <a:ln w="25400" cap="flat" cmpd="sng" algn="ctr">
              <a:solidFill>
                <a:srgbClr val="62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25E97328-AF09-4EFD-A9D4-9525E4DFA096}"/>
                </a:ext>
              </a:extLst>
            </p:cNvPr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noFill/>
            <a:ln w="25400" cap="flat" cmpd="sng" algn="ctr">
              <a:solidFill>
                <a:srgbClr val="62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CA043393-25E9-4F39-B58C-A85386CE65AA}"/>
              </a:ext>
            </a:extLst>
          </p:cNvPr>
          <p:cNvSpPr/>
          <p:nvPr/>
        </p:nvSpPr>
        <p:spPr>
          <a:xfrm rot="16200000">
            <a:off x="1199002" y="2071679"/>
            <a:ext cx="955230" cy="955228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200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641C79-CE1C-4117-87B7-B94BD745F166}"/>
              </a:ext>
            </a:extLst>
          </p:cNvPr>
          <p:cNvSpPr txBox="1"/>
          <p:nvPr/>
        </p:nvSpPr>
        <p:spPr>
          <a:xfrm>
            <a:off x="1464851" y="225690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200" dirty="0">
                <a:solidFill>
                  <a:prstClr val="white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sz="3200" dirty="0">
              <a:solidFill>
                <a:prstClr val="white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15" name="任意多边形 90">
            <a:extLst>
              <a:ext uri="{FF2B5EF4-FFF2-40B4-BE49-F238E27FC236}">
                <a16:creationId xmlns:a16="http://schemas.microsoft.com/office/drawing/2014/main" id="{087B4A8A-8061-4586-9874-4030C21445BB}"/>
              </a:ext>
            </a:extLst>
          </p:cNvPr>
          <p:cNvSpPr/>
          <p:nvPr/>
        </p:nvSpPr>
        <p:spPr>
          <a:xfrm>
            <a:off x="6678692" y="1675409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6" name="任意多边形 91">
            <a:extLst>
              <a:ext uri="{FF2B5EF4-FFF2-40B4-BE49-F238E27FC236}">
                <a16:creationId xmlns:a16="http://schemas.microsoft.com/office/drawing/2014/main" id="{29E38966-6868-411C-8986-AAF6C1015740}"/>
              </a:ext>
            </a:extLst>
          </p:cNvPr>
          <p:cNvSpPr/>
          <p:nvPr/>
        </p:nvSpPr>
        <p:spPr>
          <a:xfrm flipH="1">
            <a:off x="10433792" y="1675409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7" name="任意多边形 92">
            <a:extLst>
              <a:ext uri="{FF2B5EF4-FFF2-40B4-BE49-F238E27FC236}">
                <a16:creationId xmlns:a16="http://schemas.microsoft.com/office/drawing/2014/main" id="{49EAE0D8-1F80-4208-9FD5-616C349F363A}"/>
              </a:ext>
            </a:extLst>
          </p:cNvPr>
          <p:cNvSpPr/>
          <p:nvPr/>
        </p:nvSpPr>
        <p:spPr>
          <a:xfrm flipV="1">
            <a:off x="6678692" y="3641807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8" name="任意多边形 93">
            <a:extLst>
              <a:ext uri="{FF2B5EF4-FFF2-40B4-BE49-F238E27FC236}">
                <a16:creationId xmlns:a16="http://schemas.microsoft.com/office/drawing/2014/main" id="{7D226D49-11A1-450D-BEB1-25A65E27B83F}"/>
              </a:ext>
            </a:extLst>
          </p:cNvPr>
          <p:cNvSpPr/>
          <p:nvPr/>
        </p:nvSpPr>
        <p:spPr>
          <a:xfrm flipH="1" flipV="1">
            <a:off x="10433792" y="3641807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CED16EA-59A6-4FA6-91BD-F064CA3DF58A}"/>
              </a:ext>
            </a:extLst>
          </p:cNvPr>
          <p:cNvGrpSpPr/>
          <p:nvPr/>
        </p:nvGrpSpPr>
        <p:grpSpPr>
          <a:xfrm>
            <a:off x="10033970" y="4781788"/>
            <a:ext cx="850422" cy="850420"/>
            <a:chOff x="10072070" y="3804565"/>
            <a:chExt cx="850422" cy="850420"/>
          </a:xfrm>
        </p:grpSpPr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E47ED3A6-6AB5-4063-9761-C91272568646}"/>
                </a:ext>
              </a:extLst>
            </p:cNvPr>
            <p:cNvSpPr/>
            <p:nvPr/>
          </p:nvSpPr>
          <p:spPr>
            <a:xfrm flipH="1">
              <a:off x="10072070" y="3804565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1" name="弧形 20">
              <a:extLst>
                <a:ext uri="{FF2B5EF4-FFF2-40B4-BE49-F238E27FC236}">
                  <a16:creationId xmlns:a16="http://schemas.microsoft.com/office/drawing/2014/main" id="{3F6F6A16-87CF-4112-8756-8F08C1B2436B}"/>
                </a:ext>
              </a:extLst>
            </p:cNvPr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8D59793-6BD4-409A-826D-D75EF50B7DC5}"/>
              </a:ext>
            </a:extLst>
          </p:cNvPr>
          <p:cNvGrpSpPr/>
          <p:nvPr/>
        </p:nvGrpSpPr>
        <p:grpSpPr>
          <a:xfrm>
            <a:off x="10033970" y="4781788"/>
            <a:ext cx="850422" cy="850420"/>
            <a:chOff x="10072070" y="3804565"/>
            <a:chExt cx="850422" cy="850420"/>
          </a:xfrm>
        </p:grpSpPr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9179BA78-6439-4033-AE18-21302D305714}"/>
                </a:ext>
              </a:extLst>
            </p:cNvPr>
            <p:cNvSpPr/>
            <p:nvPr/>
          </p:nvSpPr>
          <p:spPr>
            <a:xfrm>
              <a:off x="10072070" y="3804565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noFill/>
            <a:ln w="25400" cap="flat" cmpd="sng" algn="ctr">
              <a:solidFill>
                <a:srgbClr val="62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5708AC91-EC4C-4008-98E2-3F756E2BD769}"/>
                </a:ext>
              </a:extLst>
            </p:cNvPr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noFill/>
            <a:ln w="25400" cap="flat" cmpd="sng" algn="ctr">
              <a:solidFill>
                <a:srgbClr val="62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0914E866-81F1-4787-BCB8-B809EE03AAB7}"/>
              </a:ext>
            </a:extLst>
          </p:cNvPr>
          <p:cNvSpPr/>
          <p:nvPr/>
        </p:nvSpPr>
        <p:spPr>
          <a:xfrm rot="5400000" flipH="1">
            <a:off x="9981567" y="4729384"/>
            <a:ext cx="955230" cy="955228"/>
          </a:xfrm>
          <a:prstGeom prst="ellipse">
            <a:avLst/>
          </a:prstGeom>
          <a:noFill/>
          <a:ln w="6350" cap="flat" cmpd="sng" algn="ctr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0"/>
                  </a:srgbClr>
                </a:gs>
              </a:gsLst>
              <a:lin ang="2700000" scaled="1"/>
              <a:tileRect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FA0CEC-5C66-4B4F-BB9D-DA1ABCAAF907}"/>
              </a:ext>
            </a:extLst>
          </p:cNvPr>
          <p:cNvSpPr txBox="1"/>
          <p:nvPr/>
        </p:nvSpPr>
        <p:spPr>
          <a:xfrm flipH="1">
            <a:off x="10193714" y="4914609"/>
            <a:ext cx="52290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zh-CN" sz="3200" dirty="0">
                <a:solidFill>
                  <a:prstClr val="white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sz="3200" dirty="0">
              <a:solidFill>
                <a:prstClr val="white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67232FC-AFCD-408F-AE60-DB8C48ED5324}"/>
              </a:ext>
            </a:extLst>
          </p:cNvPr>
          <p:cNvGrpSpPr/>
          <p:nvPr/>
        </p:nvGrpSpPr>
        <p:grpSpPr>
          <a:xfrm>
            <a:off x="1513855" y="3900185"/>
            <a:ext cx="3575306" cy="2036616"/>
            <a:chOff x="1177432" y="3793750"/>
            <a:chExt cx="4171951" cy="2376486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53A6DE6D-71EC-4F19-B982-B7591C225F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432" y="3839307"/>
              <a:ext cx="4171951" cy="228537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B386CC0-ADE1-45F3-BCFB-E100D904A573}"/>
                </a:ext>
              </a:extLst>
            </p:cNvPr>
            <p:cNvSpPr/>
            <p:nvPr/>
          </p:nvSpPr>
          <p:spPr>
            <a:xfrm>
              <a:off x="1177432" y="3793750"/>
              <a:ext cx="4171951" cy="2376486"/>
            </a:xfrm>
            <a:prstGeom prst="rect">
              <a:avLst/>
            </a:prstGeom>
            <a:noFill/>
            <a:ln w="31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0" name="任意多边形 101">
            <a:extLst>
              <a:ext uri="{FF2B5EF4-FFF2-40B4-BE49-F238E27FC236}">
                <a16:creationId xmlns:a16="http://schemas.microsoft.com/office/drawing/2014/main" id="{01C3C8A1-0399-46F7-BCE3-BDA8198ACF44}"/>
              </a:ext>
            </a:extLst>
          </p:cNvPr>
          <p:cNvSpPr/>
          <p:nvPr/>
        </p:nvSpPr>
        <p:spPr>
          <a:xfrm flipH="1">
            <a:off x="4964507" y="3723932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1" name="任意多边形 102">
            <a:extLst>
              <a:ext uri="{FF2B5EF4-FFF2-40B4-BE49-F238E27FC236}">
                <a16:creationId xmlns:a16="http://schemas.microsoft.com/office/drawing/2014/main" id="{A8C67C46-0836-48AC-985B-1075828F469F}"/>
              </a:ext>
            </a:extLst>
          </p:cNvPr>
          <p:cNvSpPr/>
          <p:nvPr/>
        </p:nvSpPr>
        <p:spPr>
          <a:xfrm>
            <a:off x="1209407" y="3723932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任意多边形 103">
            <a:extLst>
              <a:ext uri="{FF2B5EF4-FFF2-40B4-BE49-F238E27FC236}">
                <a16:creationId xmlns:a16="http://schemas.microsoft.com/office/drawing/2014/main" id="{58DCBC08-D8D5-40FB-982E-0007C55D8FA2}"/>
              </a:ext>
            </a:extLst>
          </p:cNvPr>
          <p:cNvSpPr/>
          <p:nvPr/>
        </p:nvSpPr>
        <p:spPr>
          <a:xfrm flipH="1" flipV="1">
            <a:off x="4964507" y="5690330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3" name="任意多边形 104">
            <a:extLst>
              <a:ext uri="{FF2B5EF4-FFF2-40B4-BE49-F238E27FC236}">
                <a16:creationId xmlns:a16="http://schemas.microsoft.com/office/drawing/2014/main" id="{A96231C9-99DA-4C14-B6FF-E949118D0BBC}"/>
              </a:ext>
            </a:extLst>
          </p:cNvPr>
          <p:cNvSpPr/>
          <p:nvPr/>
        </p:nvSpPr>
        <p:spPr>
          <a:xfrm flipV="1">
            <a:off x="1209407" y="5690330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 w="12700" cap="flat" cmpd="sng" algn="ctr">
            <a:noFill/>
            <a:prstDash val="solid"/>
            <a:miter lim="800000"/>
          </a:ln>
          <a:effectLst>
            <a:outerShdw blurRad="63500" algn="ctr" rotWithShape="0">
              <a:srgbClr val="01E2BC"/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F1B6E55F-9F34-4AE0-80B1-5C53DD56510F}"/>
              </a:ext>
            </a:extLst>
          </p:cNvPr>
          <p:cNvGrpSpPr/>
          <p:nvPr/>
        </p:nvGrpSpPr>
        <p:grpSpPr>
          <a:xfrm>
            <a:off x="2214372" y="1759603"/>
            <a:ext cx="3214284" cy="1737619"/>
            <a:chOff x="-2286766" y="1787957"/>
            <a:chExt cx="3214284" cy="1737619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A9D1856C-B099-448E-B335-20ED994200CF}"/>
                </a:ext>
              </a:extLst>
            </p:cNvPr>
            <p:cNvSpPr/>
            <p:nvPr/>
          </p:nvSpPr>
          <p:spPr>
            <a:xfrm>
              <a:off x="-2286766" y="2140581"/>
              <a:ext cx="3214284" cy="138499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1</a:t>
              </a: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、实现了涡旋识别方法，运用爬虫程序爬取</a:t>
              </a:r>
              <a:r>
                <a:rPr lang="en-US" altLang="zh-CN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HYCOM</a:t>
              </a: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数据构建涡旋数据集</a:t>
              </a:r>
              <a:endParaRPr lang="en-US" altLang="zh-CN" sz="1400" b="1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2</a:t>
              </a: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、构建了深度学习神经网络进行训练，进行基于</a:t>
              </a:r>
              <a:r>
                <a:rPr lang="en-US" altLang="zh-CN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HYCOM</a:t>
              </a: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模式数据的三维结构的计算机视觉中尺度涡旋图片识别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611C124-E7C4-40B3-9879-FC63D7226B5B}"/>
                </a:ext>
              </a:extLst>
            </p:cNvPr>
            <p:cNvSpPr/>
            <p:nvPr/>
          </p:nvSpPr>
          <p:spPr>
            <a:xfrm>
              <a:off x="-2286766" y="1787957"/>
              <a:ext cx="646331" cy="39613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Arial"/>
                  <a:ea typeface="微软雅黑"/>
                </a:rPr>
                <a:t>总结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2D3011B-BFD1-4072-862F-1A6736F25254}"/>
              </a:ext>
            </a:extLst>
          </p:cNvPr>
          <p:cNvGrpSpPr/>
          <p:nvPr/>
        </p:nvGrpSpPr>
        <p:grpSpPr>
          <a:xfrm>
            <a:off x="6178300" y="4659427"/>
            <a:ext cx="3660930" cy="1479086"/>
            <a:chOff x="-3166923" y="1976598"/>
            <a:chExt cx="3660930" cy="1479086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E7ACEE3-D82C-4930-A9B9-C2458314B2EF}"/>
                </a:ext>
              </a:extLst>
            </p:cNvPr>
            <p:cNvSpPr/>
            <p:nvPr/>
          </p:nvSpPr>
          <p:spPr>
            <a:xfrm>
              <a:off x="-3166923" y="2329222"/>
              <a:ext cx="3660930" cy="112646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1</a:t>
              </a: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、实现中尺涡旋三维结构的高精度分辨率的计算机视觉的分类识别</a:t>
              </a:r>
              <a:endParaRPr lang="en-US" altLang="zh-CN" sz="1400" b="1" dirty="0">
                <a:solidFill>
                  <a:prstClr val="white">
                    <a:alpha val="80000"/>
                  </a:prstClr>
                </a:solidFill>
                <a:latin typeface="Arial"/>
                <a:ea typeface="微软雅黑"/>
              </a:endParaRPr>
            </a:p>
            <a:p>
              <a:pPr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zh-CN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2</a:t>
              </a: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、通过中尺度涡旋的三维结构识别指导海试实验的</a:t>
              </a:r>
              <a:r>
                <a:rPr lang="en-US" altLang="zh-CN" sz="1400" b="1" dirty="0" err="1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Gldier</a:t>
              </a:r>
              <a:r>
                <a:rPr lang="zh-CN" altLang="en-US" sz="1400" b="1" dirty="0">
                  <a:solidFill>
                    <a:prstClr val="white">
                      <a:alpha val="80000"/>
                    </a:prstClr>
                  </a:solidFill>
                  <a:latin typeface="Arial"/>
                  <a:ea typeface="微软雅黑"/>
                </a:rPr>
                <a:t>路径</a:t>
              </a: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1B68A713-9A63-472D-AD15-63744A8FC9D8}"/>
                </a:ext>
              </a:extLst>
            </p:cNvPr>
            <p:cNvSpPr/>
            <p:nvPr/>
          </p:nvSpPr>
          <p:spPr>
            <a:xfrm>
              <a:off x="-152326" y="1976598"/>
              <a:ext cx="646332" cy="396134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 eaLnBrk="1" fontAlgn="auto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zh-CN" altLang="en-US" b="1" dirty="0">
                  <a:solidFill>
                    <a:prstClr val="white"/>
                  </a:solidFill>
                  <a:latin typeface="Arial"/>
                  <a:ea typeface="微软雅黑"/>
                </a:rPr>
                <a:t>展望</a:t>
              </a:r>
            </a:p>
          </p:txBody>
        </p:sp>
      </p:grpSp>
      <p:sp>
        <p:nvSpPr>
          <p:cNvPr id="46" name="任意多边形 9">
            <a:extLst>
              <a:ext uri="{FF2B5EF4-FFF2-40B4-BE49-F238E27FC236}">
                <a16:creationId xmlns:a16="http://schemas.microsoft.com/office/drawing/2014/main" id="{35CC7E96-58FA-4FFE-81F7-5A24EB654663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47" name="任意多边形 9">
            <a:extLst>
              <a:ext uri="{FF2B5EF4-FFF2-40B4-BE49-F238E27FC236}">
                <a16:creationId xmlns:a16="http://schemas.microsoft.com/office/drawing/2014/main" id="{9DE64CBE-C828-4DA8-8B61-131BDE57BBD6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90A00B8-801A-458C-8467-7AB98871DD9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252BD8F-EE09-42C3-9AAE-941135C2F0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132F55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rPr>
              <a:t>04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32F55"/>
              </a:solidFill>
              <a:effectLst/>
              <a:uLnTx/>
              <a:uFillTx/>
              <a:latin typeface="华文细黑" pitchFamily="2" charset="-122"/>
              <a:ea typeface="华文细黑" pitchFamily="2" charset="-122"/>
              <a:cs typeface="+mn-cs"/>
            </a:endParaRPr>
          </a:p>
        </p:txBody>
      </p:sp>
      <p:cxnSp>
        <p:nvCxnSpPr>
          <p:cNvPr id="50" name="直接连接符 14">
            <a:extLst>
              <a:ext uri="{FF2B5EF4-FFF2-40B4-BE49-F238E27FC236}">
                <a16:creationId xmlns:a16="http://schemas.microsoft.com/office/drawing/2014/main" id="{648D68C6-FE78-475F-A780-367F03BD560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30B1F2E3-1393-4667-9DA3-76E9327FCA4C}"/>
              </a:ext>
            </a:extLst>
          </p:cNvPr>
          <p:cNvSpPr/>
          <p:nvPr/>
        </p:nvSpPr>
        <p:spPr>
          <a:xfrm>
            <a:off x="1113771" y="289554"/>
            <a:ext cx="22445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其他及总结</a:t>
            </a:r>
          </a:p>
        </p:txBody>
      </p:sp>
    </p:spTree>
    <p:extLst>
      <p:ext uri="{BB962C8B-B14F-4D97-AF65-F5344CB8AC3E}">
        <p14:creationId xmlns:p14="http://schemas.microsoft.com/office/powerpoint/2010/main" val="3654894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83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130"/>
                            </p:stCondLst>
                            <p:childTnLst>
                              <p:par>
                                <p:cTn id="3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80"/>
                            </p:stCondLst>
                            <p:childTnLst>
                              <p:par>
                                <p:cTn id="7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91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210"/>
                            </p:stCondLst>
                            <p:childTnLst>
                              <p:par>
                                <p:cTn id="8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251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5" grpId="0" animBg="1"/>
      <p:bldP spid="16" grpId="0" animBg="1"/>
      <p:bldP spid="17" grpId="0" animBg="1"/>
      <p:bldP spid="18" grpId="0" animBg="1"/>
      <p:bldP spid="25" grpId="0" animBg="1"/>
      <p:bldP spid="26" grpId="0"/>
      <p:bldP spid="30" grpId="0" animBg="1"/>
      <p:bldP spid="31" grpId="0" animBg="1"/>
      <p:bldP spid="32" grpId="0" animBg="1"/>
      <p:bldP spid="3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4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18848016">
            <a:off x="-52387" y="5568951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04" name="图片 35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21089" y="1019177"/>
            <a:ext cx="4949825" cy="4321175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等腰三角形 5"/>
          <p:cNvSpPr>
            <a:spLocks noChangeArrowheads="1"/>
          </p:cNvSpPr>
          <p:nvPr/>
        </p:nvSpPr>
        <p:spPr bwMode="auto">
          <a:xfrm rot="9949063">
            <a:off x="9910763" y="5480052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7" y="1468438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8" name="等腰三角形 9"/>
          <p:cNvSpPr>
            <a:spLocks noChangeArrowheads="1"/>
          </p:cNvSpPr>
          <p:nvPr/>
        </p:nvSpPr>
        <p:spPr bwMode="auto">
          <a:xfrm rot="18237801">
            <a:off x="10520364" y="3857627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9" name="等腰三角形 14"/>
          <p:cNvSpPr>
            <a:spLocks noChangeArrowheads="1"/>
          </p:cNvSpPr>
          <p:nvPr/>
        </p:nvSpPr>
        <p:spPr bwMode="auto">
          <a:xfrm rot="19833911">
            <a:off x="9899651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2" name="矩形 19"/>
          <p:cNvSpPr>
            <a:spLocks noChangeArrowheads="1"/>
          </p:cNvSpPr>
          <p:nvPr/>
        </p:nvSpPr>
        <p:spPr bwMode="auto">
          <a:xfrm>
            <a:off x="3927477" y="1344613"/>
            <a:ext cx="4310063" cy="1892300"/>
          </a:xfrm>
          <a:prstGeom prst="rect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endParaRPr lang="zh-CN" altLang="en-US"/>
          </a:p>
        </p:txBody>
      </p:sp>
      <p:sp>
        <p:nvSpPr>
          <p:cNvPr id="25613" name="矩形 21"/>
          <p:cNvSpPr>
            <a:spLocks noChangeArrowheads="1"/>
          </p:cNvSpPr>
          <p:nvPr/>
        </p:nvSpPr>
        <p:spPr bwMode="auto">
          <a:xfrm>
            <a:off x="4617840" y="3355976"/>
            <a:ext cx="295632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/>
            <a:r>
              <a:rPr lang="en-US" sz="3600" b="1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THANK YOU</a:t>
            </a:r>
          </a:p>
          <a:p>
            <a:pPr algn="ctr" eaLnBrk="1" hangingPunct="1"/>
            <a:r>
              <a:rPr lang="en-US" sz="2800" dirty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FOR LISTENING</a:t>
            </a:r>
            <a:endParaRPr lang="zh-CN" altLang="en-US" sz="28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25614" name="直接连接符 23"/>
          <p:cNvCxnSpPr>
            <a:cxnSpLocks noChangeShapeType="1"/>
          </p:cNvCxnSpPr>
          <p:nvPr/>
        </p:nvCxnSpPr>
        <p:spPr bwMode="auto">
          <a:xfrm>
            <a:off x="3927476" y="4516438"/>
            <a:ext cx="4367213" cy="0"/>
          </a:xfrm>
          <a:prstGeom prst="line">
            <a:avLst/>
          </a:prstGeom>
          <a:noFill/>
          <a:ln w="12700" cmpd="sng">
            <a:solidFill>
              <a:schemeClr val="bg1">
                <a:alpha val="50000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615" name="矩形 24"/>
          <p:cNvSpPr>
            <a:spLocks noChangeArrowheads="1"/>
          </p:cNvSpPr>
          <p:nvPr/>
        </p:nvSpPr>
        <p:spPr bwMode="auto">
          <a:xfrm>
            <a:off x="3840164" y="4648202"/>
            <a:ext cx="4511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en-US" sz="24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Thanks for everyone in MIT!!</a:t>
            </a:r>
          </a:p>
        </p:txBody>
      </p: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75065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17" name="图片 3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7576" y="4164015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6" y="3281365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1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20" name="文本框 37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3273" y="673296"/>
            <a:ext cx="1510678" cy="53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文本框 20"/>
          <p:cNvSpPr txBox="1"/>
          <p:nvPr/>
        </p:nvSpPr>
        <p:spPr>
          <a:xfrm>
            <a:off x="3940408" y="1247778"/>
            <a:ext cx="4434683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600" dirty="0">
                <a:solidFill>
                  <a:srgbClr val="CBCE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MIT</a:t>
            </a:r>
            <a:endParaRPr lang="zh-CN" altLang="en-US" sz="13600" dirty="0">
              <a:solidFill>
                <a:srgbClr val="CBCED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93097" y="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chemeClr val="accent5">
                    <a:lumMod val="10000"/>
                  </a:schemeClr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chemeClr val="accent5">
                  <a:lumMod val="10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23" name="TextBox 39">
            <a:extLst>
              <a:ext uri="{FF2B5EF4-FFF2-40B4-BE49-F238E27FC236}">
                <a16:creationId xmlns:a16="http://schemas.microsoft.com/office/drawing/2014/main" id="{A81F617D-3782-4496-B0E5-A3D122B614C3}"/>
              </a:ext>
            </a:extLst>
          </p:cNvPr>
          <p:cNvSpPr txBox="1"/>
          <p:nvPr/>
        </p:nvSpPr>
        <p:spPr>
          <a:xfrm>
            <a:off x="4068558" y="5576972"/>
            <a:ext cx="4988136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5400" b="1" dirty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硬件组</a:t>
            </a:r>
            <a:r>
              <a:rPr lang="en-US" altLang="zh-CN" sz="5400" b="1" dirty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刘帅</a:t>
            </a:r>
          </a:p>
          <a:p>
            <a:endParaRPr lang="zh-CN" altLang="en-US" sz="5400" b="1" dirty="0">
              <a:solidFill>
                <a:schemeClr val="bg1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25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" fill="hold"/>
                                        <p:tgtEl>
                                          <p:spTgt spid="25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fill="hold"/>
                                        <p:tgtEl>
                                          <p:spTgt spid="25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2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2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700"/>
                            </p:stCondLst>
                            <p:childTnLst>
                              <p:par>
                                <p:cTn id="6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"/>
                                        <p:tgtEl>
                                          <p:spTgt spid="25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200"/>
                                        <p:tgtEl>
                                          <p:spTgt spid="25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 nodeType="afterGroup">
                            <p:stCondLst>
                              <p:cond delay="19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25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00"/>
                                        <p:tgtEl>
                                          <p:spTgt spid="25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268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200"/>
                                        <p:tgtEl>
                                          <p:spTgt spid="25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2880"/>
                            </p:stCondLst>
                            <p:childTnLst>
                              <p:par>
                                <p:cTn id="8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200"/>
                                        <p:tgtEl>
                                          <p:spTgt spid="25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6" dur="200"/>
                                        <p:tgtEl>
                                          <p:spTgt spid="25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2" grpId="0" animBg="1"/>
      <p:bldP spid="25603" grpId="0" animBg="1" autoUpdateAnimBg="0"/>
      <p:bldP spid="25605" grpId="0" animBg="1" autoUpdateAnimBg="0"/>
      <p:bldP spid="25606" grpId="0" animBg="1"/>
      <p:bldP spid="25607" grpId="0" animBg="1" autoUpdateAnimBg="0"/>
      <p:bldP spid="25608" grpId="0" animBg="1" autoUpdateAnimBg="0"/>
      <p:bldP spid="25609" grpId="0" animBg="1" autoUpdateAnimBg="0"/>
      <p:bldP spid="25613" grpId="0" autoUpdateAnimBg="0"/>
      <p:bldP spid="25615" grpId="0" autoUpdateAnimBg="0"/>
      <p:bldP spid="25618" grpId="0" animBg="1" autoUpdateAnimBg="0"/>
      <p:bldP spid="25619" grpId="0" animBg="1" autoUpdateAnimBg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0" y="2066926"/>
            <a:ext cx="12192000" cy="2949575"/>
            <a:chOff x="0" y="0"/>
            <a:chExt cx="12192001" cy="2949678"/>
          </a:xfrm>
        </p:grpSpPr>
        <p:sp>
          <p:nvSpPr>
            <p:cNvPr id="5123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grpSp>
          <p:nvGrpSpPr>
            <p:cNvPr id="5124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5125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itchFamily="34" charset="0"/>
                  <a:ea typeface="宋体" pitchFamily="2" charset="-122"/>
                  <a:cs typeface="+mn-cs"/>
                </a:endParaRPr>
              </a:p>
            </p:txBody>
          </p:sp>
          <p:cxnSp>
            <p:nvCxnSpPr>
              <p:cNvPr id="5126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5127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5128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5129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30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31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pic>
          <p:nvPicPr>
            <p:cNvPr id="5132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33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34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35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>
            <a:spLocks/>
          </p:cNvSpPr>
          <p:nvPr/>
        </p:nvSpPr>
        <p:spPr bwMode="auto">
          <a:xfrm>
            <a:off x="1498600" y="2414588"/>
            <a:ext cx="1481139" cy="147955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142" name="弧形 44"/>
          <p:cNvSpPr>
            <a:spLocks/>
          </p:cNvSpPr>
          <p:nvPr/>
        </p:nvSpPr>
        <p:spPr bwMode="auto">
          <a:xfrm>
            <a:off x="4065589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143" name="弧形 45"/>
          <p:cNvSpPr>
            <a:spLocks/>
          </p:cNvSpPr>
          <p:nvPr/>
        </p:nvSpPr>
        <p:spPr bwMode="auto">
          <a:xfrm>
            <a:off x="6634165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5144" name="弧形 46"/>
          <p:cNvSpPr>
            <a:spLocks/>
          </p:cNvSpPr>
          <p:nvPr/>
        </p:nvSpPr>
        <p:spPr bwMode="auto">
          <a:xfrm>
            <a:off x="9202738" y="2414588"/>
            <a:ext cx="1479551" cy="1479550"/>
          </a:xfrm>
          <a:custGeom>
            <a:avLst/>
            <a:gdLst>
              <a:gd name="T0" fmla="*/ 0 w 1479550"/>
              <a:gd name="T1" fmla="*/ 739774 h 1479550"/>
              <a:gd name="T2" fmla="*/ 739775 w 1479550"/>
              <a:gd name="T3" fmla="*/ 0 h 1479550"/>
              <a:gd name="T4" fmla="*/ 1479550 w 1479550"/>
              <a:gd name="T5" fmla="*/ 739775 h 1479550"/>
              <a:gd name="T6" fmla="*/ 739775 w 1479550"/>
              <a:gd name="T7" fmla="*/ 739775 h 1479550"/>
              <a:gd name="T8" fmla="*/ 0 w 1479550"/>
              <a:gd name="T9" fmla="*/ 739774 h 1479550"/>
              <a:gd name="T10" fmla="*/ 0 w 1479550"/>
              <a:gd name="T11" fmla="*/ 739774 h 1479550"/>
              <a:gd name="T12" fmla="*/ 739775 w 1479550"/>
              <a:gd name="T13" fmla="*/ 0 h 1479550"/>
              <a:gd name="T14" fmla="*/ 1479550 w 1479550"/>
              <a:gd name="T15" fmla="*/ 739775 h 1479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79550" h="1479550" stroke="0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  <a:lnTo>
                  <a:pt x="739775" y="739775"/>
                </a:lnTo>
                <a:lnTo>
                  <a:pt x="0" y="739774"/>
                </a:lnTo>
                <a:close/>
              </a:path>
              <a:path w="1479550" h="1479550" fill="none">
                <a:moveTo>
                  <a:pt x="0" y="739774"/>
                </a:moveTo>
                <a:cubicBezTo>
                  <a:pt x="0" y="331208"/>
                  <a:pt x="331209" y="0"/>
                  <a:pt x="739775" y="0"/>
                </a:cubicBezTo>
                <a:cubicBezTo>
                  <a:pt x="1148341" y="0"/>
                  <a:pt x="1479550" y="331209"/>
                  <a:pt x="1479550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10682288" y="3148013"/>
            <a:ext cx="1528763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2984501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直接连接符 49"/>
          <p:cNvCxnSpPr>
            <a:cxnSpLocks noChangeShapeType="1"/>
          </p:cNvCxnSpPr>
          <p:nvPr/>
        </p:nvCxnSpPr>
        <p:spPr bwMode="auto">
          <a:xfrm>
            <a:off x="5549901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直接连接符 50"/>
          <p:cNvCxnSpPr>
            <a:cxnSpLocks noChangeShapeType="1"/>
          </p:cNvCxnSpPr>
          <p:nvPr/>
        </p:nvCxnSpPr>
        <p:spPr bwMode="auto">
          <a:xfrm>
            <a:off x="8116890" y="3148013"/>
            <a:ext cx="108108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>
            <a:grpSpLocks/>
          </p:cNvGrpSpPr>
          <p:nvPr/>
        </p:nvGrpSpPr>
        <p:grpSpPr bwMode="auto">
          <a:xfrm>
            <a:off x="1619251" y="2524127"/>
            <a:ext cx="1249363" cy="1249363"/>
            <a:chOff x="0" y="0"/>
            <a:chExt cx="1248318" cy="1248318"/>
          </a:xfrm>
        </p:grpSpPr>
        <p:sp>
          <p:nvSpPr>
            <p:cNvPr id="5150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51" name="文本框 60"/>
            <p:cNvSpPr txBox="1">
              <a:spLocks noChangeArrowheads="1"/>
            </p:cNvSpPr>
            <p:nvPr/>
          </p:nvSpPr>
          <p:spPr bwMode="auto">
            <a:xfrm>
              <a:off x="17356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1E6991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01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E699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152" name="组合 74"/>
          <p:cNvGrpSpPr>
            <a:grpSpLocks/>
          </p:cNvGrpSpPr>
          <p:nvPr/>
        </p:nvGrpSpPr>
        <p:grpSpPr bwMode="auto">
          <a:xfrm>
            <a:off x="4186239" y="2524127"/>
            <a:ext cx="1247775" cy="1249363"/>
            <a:chOff x="0" y="0"/>
            <a:chExt cx="1248318" cy="1248318"/>
          </a:xfrm>
        </p:grpSpPr>
        <p:sp>
          <p:nvSpPr>
            <p:cNvPr id="5153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54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1E6991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02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E699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155" name="组合 75"/>
          <p:cNvGrpSpPr>
            <a:grpSpLocks/>
          </p:cNvGrpSpPr>
          <p:nvPr/>
        </p:nvGrpSpPr>
        <p:grpSpPr bwMode="auto">
          <a:xfrm>
            <a:off x="6751637" y="2524127"/>
            <a:ext cx="1249363" cy="1249363"/>
            <a:chOff x="0" y="0"/>
            <a:chExt cx="1248318" cy="1248318"/>
          </a:xfrm>
        </p:grpSpPr>
        <p:sp>
          <p:nvSpPr>
            <p:cNvPr id="5156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57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rgbClr val="1E6991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03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1E699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158" name="组合 76"/>
          <p:cNvGrpSpPr>
            <a:grpSpLocks/>
          </p:cNvGrpSpPr>
          <p:nvPr/>
        </p:nvGrpSpPr>
        <p:grpSpPr bwMode="auto">
          <a:xfrm>
            <a:off x="9318626" y="2524127"/>
            <a:ext cx="1247775" cy="1249363"/>
            <a:chOff x="0" y="0"/>
            <a:chExt cx="1248318" cy="1248318"/>
          </a:xfrm>
        </p:grpSpPr>
        <p:sp>
          <p:nvSpPr>
            <p:cNvPr id="5159" name="椭圆 59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  <a:ea typeface="宋体" pitchFamily="2" charset="-122"/>
                <a:cs typeface="+mn-cs"/>
              </a:endParaRPr>
            </a:p>
          </p:txBody>
        </p:sp>
        <p:sp>
          <p:nvSpPr>
            <p:cNvPr id="5160" name="文本框 64"/>
            <p:cNvSpPr txBox="1">
              <a:spLocks noChangeArrowheads="1"/>
            </p:cNvSpPr>
            <p:nvPr/>
          </p:nvSpPr>
          <p:spPr bwMode="auto">
            <a:xfrm>
              <a:off x="161958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r>
                <a:rPr kumimoji="0" lang="en-US" sz="4800" b="0" i="0" u="none" strike="noStrike" kern="1200" cap="none" spc="0" normalizeH="0" baseline="0" noProof="0">
                  <a:ln>
                    <a:noFill/>
                  </a:ln>
                  <a:solidFill>
                    <a:srgbClr val="1E6991"/>
                  </a:solidFill>
                  <a:effectLst/>
                  <a:uLnTx/>
                  <a:uFillTx/>
                  <a:latin typeface="华文细黑" pitchFamily="2" charset="-122"/>
                  <a:ea typeface="华文细黑" pitchFamily="2" charset="-122"/>
                  <a:cs typeface="+mn-cs"/>
                </a:rPr>
                <a:t>04</a:t>
              </a:r>
              <a:endParaRPr kumimoji="0" lang="zh-CN" altLang="en-US" sz="4800" b="0" i="0" u="none" strike="noStrike" kern="1200" cap="none" spc="0" normalizeH="0" baseline="0" noProof="0">
                <a:ln>
                  <a:noFill/>
                </a:ln>
                <a:solidFill>
                  <a:srgbClr val="1E6991"/>
                </a:solidFill>
                <a:effectLst/>
                <a:uLnTx/>
                <a:uFillTx/>
                <a:latin typeface="华文细黑" pitchFamily="2" charset="-122"/>
                <a:ea typeface="华文细黑" pitchFamily="2" charset="-122"/>
                <a:cs typeface="+mn-cs"/>
              </a:endParaRPr>
            </a:p>
          </p:txBody>
        </p:sp>
      </p:grpSp>
      <p:grpSp>
        <p:nvGrpSpPr>
          <p:cNvPr id="5161" name="组合 80"/>
          <p:cNvGrpSpPr>
            <a:grpSpLocks/>
          </p:cNvGrpSpPr>
          <p:nvPr/>
        </p:nvGrpSpPr>
        <p:grpSpPr bwMode="auto">
          <a:xfrm>
            <a:off x="1344719" y="3844927"/>
            <a:ext cx="2262188" cy="584775"/>
            <a:chOff x="0" y="0"/>
            <a:chExt cx="2261776" cy="584976"/>
          </a:xfrm>
        </p:grpSpPr>
        <p:sp>
          <p:nvSpPr>
            <p:cNvPr id="5162" name="文本框 65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本子撰写</a:t>
              </a:r>
            </a:p>
          </p:txBody>
        </p:sp>
        <p:sp>
          <p:nvSpPr>
            <p:cNvPr id="5163" name="矩形 69"/>
            <p:cNvSpPr>
              <a:spLocks noChangeArrowheads="1"/>
            </p:cNvSpPr>
            <p:nvPr/>
          </p:nvSpPr>
          <p:spPr bwMode="auto">
            <a:xfrm>
              <a:off x="9412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grpSp>
        <p:nvGrpSpPr>
          <p:cNvPr id="5164" name="组合 81"/>
          <p:cNvGrpSpPr>
            <a:grpSpLocks/>
          </p:cNvGrpSpPr>
          <p:nvPr/>
        </p:nvGrpSpPr>
        <p:grpSpPr bwMode="auto">
          <a:xfrm>
            <a:off x="3671334" y="3844927"/>
            <a:ext cx="2262188" cy="584775"/>
            <a:chOff x="0" y="0"/>
            <a:chExt cx="2261776" cy="584976"/>
          </a:xfrm>
        </p:grpSpPr>
        <p:sp>
          <p:nvSpPr>
            <p:cNvPr id="5165" name="文本框 66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数据集制作</a:t>
              </a:r>
            </a:p>
          </p:txBody>
        </p:sp>
        <p:sp>
          <p:nvSpPr>
            <p:cNvPr id="5166" name="矩形 70"/>
            <p:cNvSpPr>
              <a:spLocks noChangeArrowheads="1"/>
            </p:cNvSpPr>
            <p:nvPr/>
          </p:nvSpPr>
          <p:spPr bwMode="auto">
            <a:xfrm>
              <a:off x="3893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grpSp>
        <p:nvGrpSpPr>
          <p:cNvPr id="5167" name="组合 82"/>
          <p:cNvGrpSpPr>
            <a:grpSpLocks/>
          </p:cNvGrpSpPr>
          <p:nvPr/>
        </p:nvGrpSpPr>
        <p:grpSpPr bwMode="auto">
          <a:xfrm>
            <a:off x="6471287" y="3844927"/>
            <a:ext cx="2262187" cy="584775"/>
            <a:chOff x="0" y="0"/>
            <a:chExt cx="2261776" cy="584976"/>
          </a:xfrm>
        </p:grpSpPr>
        <p:sp>
          <p:nvSpPr>
            <p:cNvPr id="5168" name="文本框 67"/>
            <p:cNvSpPr txBox="1">
              <a:spLocks noChangeArrowheads="1"/>
            </p:cNvSpPr>
            <p:nvPr/>
          </p:nvSpPr>
          <p:spPr bwMode="auto">
            <a:xfrm>
              <a:off x="0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深度学习</a:t>
              </a:r>
            </a:p>
          </p:txBody>
        </p:sp>
        <p:sp>
          <p:nvSpPr>
            <p:cNvPr id="5169" name="矩形 71"/>
            <p:cNvSpPr>
              <a:spLocks noChangeArrowheads="1"/>
            </p:cNvSpPr>
            <p:nvPr/>
          </p:nvSpPr>
          <p:spPr bwMode="auto">
            <a:xfrm>
              <a:off x="7504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grpSp>
        <p:nvGrpSpPr>
          <p:cNvPr id="5170" name="组合 83"/>
          <p:cNvGrpSpPr>
            <a:grpSpLocks/>
          </p:cNvGrpSpPr>
          <p:nvPr/>
        </p:nvGrpSpPr>
        <p:grpSpPr bwMode="auto">
          <a:xfrm>
            <a:off x="9034570" y="3844927"/>
            <a:ext cx="2262188" cy="584775"/>
            <a:chOff x="0" y="0"/>
            <a:chExt cx="2261777" cy="584976"/>
          </a:xfrm>
        </p:grpSpPr>
        <p:sp>
          <p:nvSpPr>
            <p:cNvPr id="5171" name="文本框 68"/>
            <p:cNvSpPr txBox="1">
              <a:spLocks noChangeArrowheads="1"/>
            </p:cNvSpPr>
            <p:nvPr/>
          </p:nvSpPr>
          <p:spPr bwMode="auto">
            <a:xfrm>
              <a:off x="1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其他及总结</a:t>
              </a:r>
            </a:p>
          </p:txBody>
        </p:sp>
        <p:sp>
          <p:nvSpPr>
            <p:cNvPr id="5172" name="矩形 72"/>
            <p:cNvSpPr>
              <a:spLocks noChangeArrowheads="1"/>
            </p:cNvSpPr>
            <p:nvPr/>
          </p:nvSpPr>
          <p:spPr bwMode="auto">
            <a:xfrm>
              <a:off x="0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719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3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3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9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300"/>
                                        <p:tgtEl>
                                          <p:spTgt spid="5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5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5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300"/>
                                        <p:tgtEl>
                                          <p:spTgt spid="5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300"/>
                                        <p:tgtEl>
                                          <p:spTgt spid="5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21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3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5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/>
                                        <p:tgtEl>
                                          <p:spTgt spid="5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300"/>
                                        <p:tgtEl>
                                          <p:spTgt spid="5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300"/>
                                        <p:tgtEl>
                                          <p:spTgt spid="5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3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300"/>
                                        <p:tgtEl>
                                          <p:spTgt spid="5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300"/>
                                        <p:tgtEl>
                                          <p:spTgt spid="5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6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300"/>
                                        <p:tgtEl>
                                          <p:spTgt spid="5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 nodeType="afterGroup">
                            <p:stCondLst>
                              <p:cond delay="39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3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7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/>
                                        <p:tgtEl>
                                          <p:spTgt spid="5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6" dur="300"/>
                                        <p:tgtEl>
                                          <p:spTgt spid="5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3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41" grpId="0" animBg="1"/>
      <p:bldP spid="5142" grpId="0" animBg="1"/>
      <p:bldP spid="5143" grpId="0" animBg="1"/>
      <p:bldP spid="514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6" name="组合 79"/>
          <p:cNvGrpSpPr>
            <a:grpSpLocks/>
          </p:cNvGrpSpPr>
          <p:nvPr/>
        </p:nvGrpSpPr>
        <p:grpSpPr bwMode="auto">
          <a:xfrm>
            <a:off x="0" y="2066926"/>
            <a:ext cx="12192000" cy="2949575"/>
            <a:chOff x="0" y="0"/>
            <a:chExt cx="12192001" cy="2949678"/>
          </a:xfrm>
        </p:grpSpPr>
        <p:sp>
          <p:nvSpPr>
            <p:cNvPr id="6147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6148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6149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150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6151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 cmpd="sng">
                <a:solidFill>
                  <a:schemeClr val="bg1">
                    <a:alpha val="50000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6152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6153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4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5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6156" name="图片 36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57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8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159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6160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1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162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6163" name="矩形 26"/>
          <p:cNvSpPr>
            <a:spLocks noChangeArrowheads="1"/>
          </p:cNvSpPr>
          <p:nvPr/>
        </p:nvSpPr>
        <p:spPr bwMode="auto">
          <a:xfrm>
            <a:off x="7361239" y="5214939"/>
            <a:ext cx="45100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endParaRPr lang="zh-CN" altLang="en-US" sz="1200" dirty="0">
              <a:solidFill>
                <a:srgbClr val="FFFFFF"/>
              </a:solidFill>
            </a:endParaRPr>
          </a:p>
        </p:txBody>
      </p:sp>
      <p:cxnSp>
        <p:nvCxnSpPr>
          <p:cNvPr id="6164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58432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165" name="直接连接符 48"/>
          <p:cNvCxnSpPr>
            <a:cxnSpLocks noChangeShapeType="1"/>
          </p:cNvCxnSpPr>
          <p:nvPr/>
        </p:nvCxnSpPr>
        <p:spPr bwMode="auto">
          <a:xfrm>
            <a:off x="2984501" y="3148013"/>
            <a:ext cx="1079500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6" name="组合 4"/>
          <p:cNvGrpSpPr>
            <a:grpSpLocks/>
          </p:cNvGrpSpPr>
          <p:nvPr/>
        </p:nvGrpSpPr>
        <p:grpSpPr bwMode="auto">
          <a:xfrm>
            <a:off x="1130189" y="2414588"/>
            <a:ext cx="2476712" cy="2014871"/>
            <a:chOff x="9412" y="0"/>
            <a:chExt cx="2476260" cy="2015017"/>
          </a:xfrm>
        </p:grpSpPr>
        <p:sp>
          <p:nvSpPr>
            <p:cNvPr id="6167" name="弧形 43"/>
            <p:cNvSpPr>
              <a:spLocks/>
            </p:cNvSpPr>
            <p:nvPr/>
          </p:nvSpPr>
          <p:spPr bwMode="auto">
            <a:xfrm>
              <a:off x="377756" y="0"/>
              <a:ext cx="1480868" cy="1481244"/>
            </a:xfrm>
            <a:custGeom>
              <a:avLst/>
              <a:gdLst>
                <a:gd name="T0" fmla="*/ 0 w 1480868"/>
                <a:gd name="T1" fmla="*/ 740621 h 1481244"/>
                <a:gd name="T2" fmla="*/ 740434 w 1480868"/>
                <a:gd name="T3" fmla="*/ 0 h 1481244"/>
                <a:gd name="T4" fmla="*/ 1480868 w 1480868"/>
                <a:gd name="T5" fmla="*/ 740622 h 1481244"/>
                <a:gd name="T6" fmla="*/ 740434 w 1480868"/>
                <a:gd name="T7" fmla="*/ 740622 h 1481244"/>
                <a:gd name="T8" fmla="*/ 0 w 1480868"/>
                <a:gd name="T9" fmla="*/ 740621 h 1481244"/>
                <a:gd name="T10" fmla="*/ 0 w 1480868"/>
                <a:gd name="T11" fmla="*/ 740621 h 1481244"/>
                <a:gd name="T12" fmla="*/ 740434 w 1480868"/>
                <a:gd name="T13" fmla="*/ 0 h 1481244"/>
                <a:gd name="T14" fmla="*/ 1480868 w 148086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0868" h="1481244" stroke="0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  <a:lnTo>
                    <a:pt x="740434" y="740622"/>
                  </a:lnTo>
                  <a:lnTo>
                    <a:pt x="0" y="740621"/>
                  </a:lnTo>
                  <a:close/>
                </a:path>
                <a:path w="1480868" h="1481244" fill="none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6168" name="组合 73"/>
            <p:cNvGrpSpPr>
              <a:grpSpLocks/>
            </p:cNvGrpSpPr>
            <p:nvPr/>
          </p:nvGrpSpPr>
          <p:grpSpPr bwMode="auto">
            <a:xfrm>
              <a:off x="498384" y="111133"/>
              <a:ext cx="1249136" cy="1247865"/>
              <a:chOff x="-307" y="499"/>
              <a:chExt cx="1249136" cy="1247865"/>
            </a:xfrm>
          </p:grpSpPr>
          <p:sp>
            <p:nvSpPr>
              <p:cNvPr id="6169" name="椭圆 55"/>
              <p:cNvSpPr>
                <a:spLocks noChangeArrowheads="1"/>
              </p:cNvSpPr>
              <p:nvPr/>
            </p:nvSpPr>
            <p:spPr bwMode="auto">
              <a:xfrm>
                <a:off x="-307" y="499"/>
                <a:ext cx="1249136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70" name="文本框 60"/>
              <p:cNvSpPr txBox="1">
                <a:spLocks noChangeArrowheads="1"/>
              </p:cNvSpPr>
              <p:nvPr/>
            </p:nvSpPr>
            <p:spPr bwMode="auto">
              <a:xfrm>
                <a:off x="173570" y="207807"/>
                <a:ext cx="924400" cy="831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71" name="组合 80"/>
            <p:cNvGrpSpPr>
              <a:grpSpLocks/>
            </p:cNvGrpSpPr>
            <p:nvPr/>
          </p:nvGrpSpPr>
          <p:grpSpPr bwMode="auto">
            <a:xfrm>
              <a:off x="9412" y="1430200"/>
              <a:ext cx="2476260" cy="584817"/>
              <a:chOff x="9412" y="0"/>
              <a:chExt cx="2476260" cy="584817"/>
            </a:xfrm>
          </p:grpSpPr>
          <p:sp>
            <p:nvSpPr>
              <p:cNvPr id="6172" name="文本框 65"/>
              <p:cNvSpPr txBox="1">
                <a:spLocks noChangeArrowheads="1"/>
              </p:cNvSpPr>
              <p:nvPr/>
            </p:nvSpPr>
            <p:spPr bwMode="auto">
              <a:xfrm>
                <a:off x="223896" y="0"/>
                <a:ext cx="2261776" cy="584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b="1" dirty="0">
                    <a:solidFill>
                      <a:prstClr val="white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本子撰写</a:t>
                </a:r>
              </a:p>
            </p:txBody>
          </p:sp>
          <p:sp>
            <p:nvSpPr>
              <p:cNvPr id="6173" name="矩形 69"/>
              <p:cNvSpPr>
                <a:spLocks noChangeArrowheads="1"/>
              </p:cNvSpPr>
              <p:nvPr/>
            </p:nvSpPr>
            <p:spPr bwMode="auto">
              <a:xfrm>
                <a:off x="9412" y="333720"/>
                <a:ext cx="2242954" cy="246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endParaRPr lang="zh-CN" altLang="en-US" sz="10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grpSp>
        <p:nvGrpSpPr>
          <p:cNvPr id="6174" name="组合 1"/>
          <p:cNvGrpSpPr>
            <a:grpSpLocks/>
          </p:cNvGrpSpPr>
          <p:nvPr/>
        </p:nvGrpSpPr>
        <p:grpSpPr bwMode="auto">
          <a:xfrm>
            <a:off x="3674863" y="2414588"/>
            <a:ext cx="8536188" cy="2014871"/>
            <a:chOff x="-11312" y="0"/>
            <a:chExt cx="8535558" cy="2015017"/>
          </a:xfrm>
        </p:grpSpPr>
        <p:sp>
          <p:nvSpPr>
            <p:cNvPr id="6175" name="弧形 44"/>
            <p:cNvSpPr>
              <a:spLocks/>
            </p:cNvSpPr>
            <p:nvPr/>
          </p:nvSpPr>
          <p:spPr bwMode="auto">
            <a:xfrm>
              <a:off x="379385" y="0"/>
              <a:ext cx="1481028" cy="1481244"/>
            </a:xfrm>
            <a:custGeom>
              <a:avLst/>
              <a:gdLst>
                <a:gd name="T0" fmla="*/ 0 w 1481028"/>
                <a:gd name="T1" fmla="*/ 740621 h 1481244"/>
                <a:gd name="T2" fmla="*/ 740514 w 1481028"/>
                <a:gd name="T3" fmla="*/ 0 h 1481244"/>
                <a:gd name="T4" fmla="*/ 1481028 w 1481028"/>
                <a:gd name="T5" fmla="*/ 740622 h 1481244"/>
                <a:gd name="T6" fmla="*/ 740514 w 1481028"/>
                <a:gd name="T7" fmla="*/ 740622 h 1481244"/>
                <a:gd name="T8" fmla="*/ 0 w 1481028"/>
                <a:gd name="T9" fmla="*/ 740621 h 1481244"/>
                <a:gd name="T10" fmla="*/ 0 w 1481028"/>
                <a:gd name="T11" fmla="*/ 740621 h 1481244"/>
                <a:gd name="T12" fmla="*/ 740514 w 1481028"/>
                <a:gd name="T13" fmla="*/ 0 h 1481244"/>
                <a:gd name="T14" fmla="*/ 1481028 w 1481028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8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  <a:lnTo>
                    <a:pt x="740514" y="740622"/>
                  </a:lnTo>
                  <a:lnTo>
                    <a:pt x="0" y="740621"/>
                  </a:lnTo>
                  <a:close/>
                </a:path>
                <a:path w="1481028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4" y="0"/>
                  </a:cubicBezTo>
                  <a:cubicBezTo>
                    <a:pt x="1149488" y="0"/>
                    <a:pt x="1481028" y="331588"/>
                    <a:pt x="148102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6" name="弧形 45"/>
            <p:cNvSpPr>
              <a:spLocks/>
            </p:cNvSpPr>
            <p:nvPr/>
          </p:nvSpPr>
          <p:spPr bwMode="auto">
            <a:xfrm>
              <a:off x="2947770" y="0"/>
              <a:ext cx="1479441" cy="1481244"/>
            </a:xfrm>
            <a:custGeom>
              <a:avLst/>
              <a:gdLst>
                <a:gd name="T0" fmla="*/ 0 w 1479441"/>
                <a:gd name="T1" fmla="*/ 740621 h 1481244"/>
                <a:gd name="T2" fmla="*/ 739721 w 1479441"/>
                <a:gd name="T3" fmla="*/ 0 h 1481244"/>
                <a:gd name="T4" fmla="*/ 1479442 w 1479441"/>
                <a:gd name="T5" fmla="*/ 740622 h 1481244"/>
                <a:gd name="T6" fmla="*/ 739721 w 1479441"/>
                <a:gd name="T7" fmla="*/ 740622 h 1481244"/>
                <a:gd name="T8" fmla="*/ 0 w 1479441"/>
                <a:gd name="T9" fmla="*/ 740621 h 1481244"/>
                <a:gd name="T10" fmla="*/ 0 w 1479441"/>
                <a:gd name="T11" fmla="*/ 740621 h 1481244"/>
                <a:gd name="T12" fmla="*/ 739721 w 1479441"/>
                <a:gd name="T13" fmla="*/ 0 h 1481244"/>
                <a:gd name="T14" fmla="*/ 1479442 w 1479441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441" h="1481244" stroke="0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  <a:lnTo>
                    <a:pt x="739721" y="740622"/>
                  </a:lnTo>
                  <a:lnTo>
                    <a:pt x="0" y="740621"/>
                  </a:lnTo>
                  <a:close/>
                </a:path>
                <a:path w="1479441" h="1481244" fill="none">
                  <a:moveTo>
                    <a:pt x="0" y="740621"/>
                  </a:moveTo>
                  <a:cubicBezTo>
                    <a:pt x="0" y="331587"/>
                    <a:pt x="331185" y="0"/>
                    <a:pt x="739721" y="0"/>
                  </a:cubicBezTo>
                  <a:cubicBezTo>
                    <a:pt x="1148257" y="0"/>
                    <a:pt x="1479442" y="331588"/>
                    <a:pt x="1479442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6177" name="弧形 46"/>
            <p:cNvSpPr>
              <a:spLocks/>
            </p:cNvSpPr>
            <p:nvPr/>
          </p:nvSpPr>
          <p:spPr bwMode="auto">
            <a:xfrm>
              <a:off x="5514568" y="0"/>
              <a:ext cx="1481029" cy="1481244"/>
            </a:xfrm>
            <a:custGeom>
              <a:avLst/>
              <a:gdLst>
                <a:gd name="T0" fmla="*/ 0 w 1481029"/>
                <a:gd name="T1" fmla="*/ 740621 h 1481244"/>
                <a:gd name="T2" fmla="*/ 740515 w 1481029"/>
                <a:gd name="T3" fmla="*/ 0 h 1481244"/>
                <a:gd name="T4" fmla="*/ 1481030 w 1481029"/>
                <a:gd name="T5" fmla="*/ 740622 h 1481244"/>
                <a:gd name="T6" fmla="*/ 740515 w 1481029"/>
                <a:gd name="T7" fmla="*/ 740622 h 1481244"/>
                <a:gd name="T8" fmla="*/ 0 w 1481029"/>
                <a:gd name="T9" fmla="*/ 740621 h 1481244"/>
                <a:gd name="T10" fmla="*/ 0 w 1481029"/>
                <a:gd name="T11" fmla="*/ 740621 h 1481244"/>
                <a:gd name="T12" fmla="*/ 740515 w 1481029"/>
                <a:gd name="T13" fmla="*/ 0 h 1481244"/>
                <a:gd name="T14" fmla="*/ 1481030 w 1481029"/>
                <a:gd name="T15" fmla="*/ 740622 h 1481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1029" h="1481244" stroke="0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  <a:lnTo>
                    <a:pt x="740515" y="740622"/>
                  </a:lnTo>
                  <a:lnTo>
                    <a:pt x="0" y="740621"/>
                  </a:lnTo>
                  <a:close/>
                </a:path>
                <a:path w="1481029" h="1481244" fill="none">
                  <a:moveTo>
                    <a:pt x="0" y="740621"/>
                  </a:moveTo>
                  <a:cubicBezTo>
                    <a:pt x="0" y="331587"/>
                    <a:pt x="331540" y="0"/>
                    <a:pt x="740515" y="0"/>
                  </a:cubicBezTo>
                  <a:cubicBezTo>
                    <a:pt x="1149490" y="0"/>
                    <a:pt x="1481030" y="331588"/>
                    <a:pt x="1481030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6178" name="直接连接符 47"/>
            <p:cNvCxnSpPr>
              <a:cxnSpLocks noChangeShapeType="1"/>
            </p:cNvCxnSpPr>
            <p:nvPr/>
          </p:nvCxnSpPr>
          <p:spPr bwMode="auto">
            <a:xfrm>
              <a:off x="6995597" y="733478"/>
              <a:ext cx="1528649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79" name="直接连接符 49"/>
            <p:cNvCxnSpPr>
              <a:cxnSpLocks noChangeShapeType="1"/>
            </p:cNvCxnSpPr>
            <p:nvPr/>
          </p:nvCxnSpPr>
          <p:spPr bwMode="auto">
            <a:xfrm>
              <a:off x="1862001" y="733478"/>
              <a:ext cx="1081007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80" name="直接连接符 50"/>
            <p:cNvCxnSpPr>
              <a:cxnSpLocks noChangeShapeType="1"/>
            </p:cNvCxnSpPr>
            <p:nvPr/>
          </p:nvCxnSpPr>
          <p:spPr bwMode="auto">
            <a:xfrm>
              <a:off x="4430386" y="733478"/>
              <a:ext cx="107942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6181" name="组合 74"/>
            <p:cNvGrpSpPr>
              <a:grpSpLocks/>
            </p:cNvGrpSpPr>
            <p:nvPr/>
          </p:nvGrpSpPr>
          <p:grpSpPr bwMode="auto">
            <a:xfrm>
              <a:off x="498438" y="111133"/>
              <a:ext cx="1249271" cy="1247865"/>
              <a:chOff x="-551" y="499"/>
              <a:chExt cx="1249271" cy="1247865"/>
            </a:xfrm>
          </p:grpSpPr>
          <p:sp>
            <p:nvSpPr>
              <p:cNvPr id="6182" name="椭圆 57"/>
              <p:cNvSpPr>
                <a:spLocks noChangeArrowheads="1"/>
              </p:cNvSpPr>
              <p:nvPr/>
            </p:nvSpPr>
            <p:spPr bwMode="auto">
              <a:xfrm>
                <a:off x="-551" y="499"/>
                <a:ext cx="1249271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3" name="文本框 61"/>
              <p:cNvSpPr txBox="1">
                <a:spLocks noChangeArrowheads="1"/>
              </p:cNvSpPr>
              <p:nvPr/>
            </p:nvSpPr>
            <p:spPr bwMode="auto">
              <a:xfrm>
                <a:off x="169699" y="207807"/>
                <a:ext cx="924399" cy="831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02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4" name="组合 75"/>
            <p:cNvGrpSpPr>
              <a:grpSpLocks/>
            </p:cNvGrpSpPr>
            <p:nvPr/>
          </p:nvGrpSpPr>
          <p:grpSpPr bwMode="auto">
            <a:xfrm>
              <a:off x="3065237" y="111133"/>
              <a:ext cx="1247683" cy="1247865"/>
              <a:chOff x="81" y="499"/>
              <a:chExt cx="1247683" cy="1247865"/>
            </a:xfrm>
          </p:grpSpPr>
          <p:sp>
            <p:nvSpPr>
              <p:cNvPr id="6185" name="椭圆 58"/>
              <p:cNvSpPr>
                <a:spLocks noChangeArrowheads="1"/>
              </p:cNvSpPr>
              <p:nvPr/>
            </p:nvSpPr>
            <p:spPr bwMode="auto">
              <a:xfrm>
                <a:off x="81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6" name="文本框 62"/>
              <p:cNvSpPr txBox="1">
                <a:spLocks noChangeArrowheads="1"/>
              </p:cNvSpPr>
              <p:nvPr/>
            </p:nvSpPr>
            <p:spPr bwMode="auto">
              <a:xfrm>
                <a:off x="165828" y="207807"/>
                <a:ext cx="924399" cy="831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03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87" name="组合 76"/>
            <p:cNvGrpSpPr>
              <a:grpSpLocks/>
            </p:cNvGrpSpPr>
            <p:nvPr/>
          </p:nvGrpSpPr>
          <p:grpSpPr bwMode="auto">
            <a:xfrm>
              <a:off x="5632034" y="111133"/>
              <a:ext cx="1247683" cy="1247865"/>
              <a:chOff x="712" y="499"/>
              <a:chExt cx="1247683" cy="1247865"/>
            </a:xfrm>
          </p:grpSpPr>
          <p:sp>
            <p:nvSpPr>
              <p:cNvPr id="6188" name="椭圆 59"/>
              <p:cNvSpPr>
                <a:spLocks noChangeArrowheads="1"/>
              </p:cNvSpPr>
              <p:nvPr/>
            </p:nvSpPr>
            <p:spPr bwMode="auto">
              <a:xfrm>
                <a:off x="712" y="499"/>
                <a:ext cx="1247683" cy="1247865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6189" name="文本框 64"/>
              <p:cNvSpPr txBox="1">
                <a:spLocks noChangeArrowheads="1"/>
              </p:cNvSpPr>
              <p:nvPr/>
            </p:nvSpPr>
            <p:spPr bwMode="auto">
              <a:xfrm>
                <a:off x="161959" y="207807"/>
                <a:ext cx="924399" cy="8310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algn="ctr" eaLnBrk="1" hangingPunct="1"/>
                <a:r>
                  <a:rPr lang="en-US" sz="480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04</a:t>
                </a:r>
                <a:endParaRPr lang="zh-CN" alt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grpSp>
          <p:nvGrpSpPr>
            <p:cNvPr id="6190" name="组合 81"/>
            <p:cNvGrpSpPr>
              <a:grpSpLocks/>
            </p:cNvGrpSpPr>
            <p:nvPr/>
          </p:nvGrpSpPr>
          <p:grpSpPr bwMode="auto">
            <a:xfrm>
              <a:off x="-11312" y="1430200"/>
              <a:ext cx="2261776" cy="584817"/>
              <a:chOff x="-11312" y="0"/>
              <a:chExt cx="2261776" cy="584817"/>
            </a:xfrm>
          </p:grpSpPr>
          <p:sp>
            <p:nvSpPr>
              <p:cNvPr id="6191" name="文本框 66"/>
              <p:cNvSpPr txBox="1">
                <a:spLocks noChangeArrowheads="1"/>
              </p:cNvSpPr>
              <p:nvPr/>
            </p:nvSpPr>
            <p:spPr bwMode="auto">
              <a:xfrm>
                <a:off x="-11312" y="0"/>
                <a:ext cx="2261776" cy="584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b="1" dirty="0">
                    <a:solidFill>
                      <a:prstClr val="white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数据集制作</a:t>
                </a:r>
              </a:p>
            </p:txBody>
          </p:sp>
          <p:sp>
            <p:nvSpPr>
              <p:cNvPr id="6192" name="矩形 70"/>
              <p:cNvSpPr>
                <a:spLocks noChangeArrowheads="1"/>
              </p:cNvSpPr>
              <p:nvPr/>
            </p:nvSpPr>
            <p:spPr bwMode="auto">
              <a:xfrm>
                <a:off x="3892" y="333720"/>
                <a:ext cx="2242953" cy="246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endParaRPr lang="zh-CN" altLang="en-US" sz="10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193" name="组合 82"/>
            <p:cNvGrpSpPr>
              <a:grpSpLocks/>
            </p:cNvGrpSpPr>
            <p:nvPr/>
          </p:nvGrpSpPr>
          <p:grpSpPr bwMode="auto">
            <a:xfrm>
              <a:off x="2564241" y="1430200"/>
              <a:ext cx="2468859" cy="584817"/>
              <a:chOff x="7503" y="0"/>
              <a:chExt cx="2468859" cy="584817"/>
            </a:xfrm>
          </p:grpSpPr>
          <p:sp>
            <p:nvSpPr>
              <p:cNvPr id="6194" name="文本框 67"/>
              <p:cNvSpPr txBox="1">
                <a:spLocks noChangeArrowheads="1"/>
              </p:cNvSpPr>
              <p:nvPr/>
            </p:nvSpPr>
            <p:spPr bwMode="auto">
              <a:xfrm>
                <a:off x="214586" y="0"/>
                <a:ext cx="2261776" cy="584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b="1" dirty="0">
                    <a:solidFill>
                      <a:prstClr val="white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深度学习</a:t>
                </a:r>
              </a:p>
            </p:txBody>
          </p:sp>
          <p:sp>
            <p:nvSpPr>
              <p:cNvPr id="6195" name="矩形 71"/>
              <p:cNvSpPr>
                <a:spLocks noChangeArrowheads="1"/>
              </p:cNvSpPr>
              <p:nvPr/>
            </p:nvSpPr>
            <p:spPr bwMode="auto">
              <a:xfrm>
                <a:off x="7503" y="333720"/>
                <a:ext cx="2242953" cy="246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endParaRPr lang="zh-CN" altLang="en-US" sz="10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grpSp>
          <p:nvGrpSpPr>
            <p:cNvPr id="6196" name="组合 83"/>
            <p:cNvGrpSpPr>
              <a:grpSpLocks/>
            </p:cNvGrpSpPr>
            <p:nvPr/>
          </p:nvGrpSpPr>
          <p:grpSpPr bwMode="auto">
            <a:xfrm>
              <a:off x="5124592" y="1430200"/>
              <a:ext cx="2476361" cy="584817"/>
              <a:chOff x="0" y="0"/>
              <a:chExt cx="2476361" cy="584817"/>
            </a:xfrm>
          </p:grpSpPr>
          <p:sp>
            <p:nvSpPr>
              <p:cNvPr id="6197" name="文本框 68"/>
              <p:cNvSpPr txBox="1">
                <a:spLocks noChangeArrowheads="1"/>
              </p:cNvSpPr>
              <p:nvPr/>
            </p:nvSpPr>
            <p:spPr bwMode="auto">
              <a:xfrm>
                <a:off x="214585" y="0"/>
                <a:ext cx="2261776" cy="5848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/>
                <a:lvl2pPr marL="742950" indent="-285750"/>
                <a:lvl3pPr/>
                <a:lvl4pPr/>
                <a:lvl5pPr/>
                <a:lvl6pPr/>
                <a:lvl7pPr/>
                <a:lvl8pPr/>
                <a:lvl9pPr/>
              </a:lstStyle>
              <a:p>
                <a:pPr lvl="0" eaLnBrk="1" fontAlgn="auto" hangingPunct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3200" b="1" dirty="0">
                    <a:solidFill>
                      <a:prstClr val="white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其他及总结</a:t>
                </a:r>
              </a:p>
            </p:txBody>
          </p:sp>
          <p:sp>
            <p:nvSpPr>
              <p:cNvPr id="6198" name="矩形 72"/>
              <p:cNvSpPr>
                <a:spLocks noChangeArrowheads="1"/>
              </p:cNvSpPr>
              <p:nvPr/>
            </p:nvSpPr>
            <p:spPr bwMode="auto">
              <a:xfrm>
                <a:off x="0" y="333720"/>
                <a:ext cx="2242954" cy="2462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 eaLnBrk="1" hangingPunct="1"/>
                <a:endParaRPr lang="zh-CN" altLang="en-US" sz="1000" dirty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</p:grpSp>
      <p:cxnSp>
        <p:nvCxnSpPr>
          <p:cNvPr id="6199" name="直接连接符 108"/>
          <p:cNvCxnSpPr>
            <a:cxnSpLocks noChangeShapeType="1"/>
          </p:cNvCxnSpPr>
          <p:nvPr/>
        </p:nvCxnSpPr>
        <p:spPr bwMode="auto">
          <a:xfrm>
            <a:off x="-6351" y="3148013"/>
            <a:ext cx="5353051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200" name="直接连接符 109"/>
          <p:cNvCxnSpPr>
            <a:cxnSpLocks noChangeShapeType="1"/>
          </p:cNvCxnSpPr>
          <p:nvPr/>
        </p:nvCxnSpPr>
        <p:spPr bwMode="auto">
          <a:xfrm>
            <a:off x="6818314" y="3148013"/>
            <a:ext cx="5354637" cy="0"/>
          </a:xfrm>
          <a:prstGeom prst="line">
            <a:avLst/>
          </a:prstGeom>
          <a:noFill/>
          <a:ln w="12700" cmpd="sng">
            <a:solidFill>
              <a:schemeClr val="bg1">
                <a:alpha val="7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6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61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-2.59259E-6 L 0.31432 -2.59259E-6 " pathEditMode="relative" rAng="0" ptsTypes="AA">
                                      <p:cBhvr>
                                        <p:cTn id="16" dur="300" fill="hold"/>
                                        <p:tgtEl>
                                          <p:spTgt spid="616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571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8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300"/>
                                        <p:tgtEl>
                                          <p:spTgt spid="6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300"/>
                                        <p:tgtEl>
                                          <p:spTgt spid="6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1126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6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127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7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1274" name="矩形 19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275" name="矩形 21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127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27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79" name="矩形 26"/>
          <p:cNvSpPr>
            <a:spLocks noChangeArrowheads="1"/>
          </p:cNvSpPr>
          <p:nvPr/>
        </p:nvSpPr>
        <p:spPr bwMode="auto">
          <a:xfrm>
            <a:off x="7361239" y="5214939"/>
            <a:ext cx="4510087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endParaRPr lang="zh-CN" altLang="en-US" sz="1200" dirty="0">
              <a:solidFill>
                <a:srgbClr val="FFFFFF"/>
              </a:solidFill>
            </a:endParaRPr>
          </a:p>
        </p:txBody>
      </p:sp>
      <p:cxnSp>
        <p:nvCxnSpPr>
          <p:cNvPr id="1128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128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128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128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28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>
            <a:grpSpLocks/>
          </p:cNvGrpSpPr>
          <p:nvPr/>
        </p:nvGrpSpPr>
        <p:grpSpPr bwMode="auto">
          <a:xfrm>
            <a:off x="5475290" y="2524127"/>
            <a:ext cx="1247775" cy="1249363"/>
            <a:chOff x="0" y="0"/>
            <a:chExt cx="1248318" cy="1248318"/>
          </a:xfrm>
        </p:grpSpPr>
        <p:sp>
          <p:nvSpPr>
            <p:cNvPr id="1128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28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11289" name="组合 4"/>
          <p:cNvGrpSpPr>
            <a:grpSpLocks/>
          </p:cNvGrpSpPr>
          <p:nvPr/>
        </p:nvGrpSpPr>
        <p:grpSpPr bwMode="auto">
          <a:xfrm>
            <a:off x="4840852" y="3844927"/>
            <a:ext cx="2508635" cy="584775"/>
            <a:chOff x="3891" y="0"/>
            <a:chExt cx="2509941" cy="584976"/>
          </a:xfrm>
        </p:grpSpPr>
        <p:sp>
          <p:nvSpPr>
            <p:cNvPr id="11290" name="文本框 66"/>
            <p:cNvSpPr txBox="1">
              <a:spLocks noChangeArrowheads="1"/>
            </p:cNvSpPr>
            <p:nvPr/>
          </p:nvSpPr>
          <p:spPr bwMode="auto">
            <a:xfrm>
              <a:off x="252056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数据集制作</a:t>
              </a:r>
            </a:p>
          </p:txBody>
        </p:sp>
        <p:sp>
          <p:nvSpPr>
            <p:cNvPr id="11291" name="矩形 70"/>
            <p:cNvSpPr>
              <a:spLocks noChangeArrowheads="1"/>
            </p:cNvSpPr>
            <p:nvPr/>
          </p:nvSpPr>
          <p:spPr bwMode="auto">
            <a:xfrm>
              <a:off x="3891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zh-CN" alt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86" name="组合 40"/>
          <p:cNvGrpSpPr>
            <a:grpSpLocks/>
          </p:cNvGrpSpPr>
          <p:nvPr/>
        </p:nvGrpSpPr>
        <p:grpSpPr bwMode="auto">
          <a:xfrm>
            <a:off x="-136524" y="474663"/>
            <a:ext cx="12411075" cy="5784850"/>
            <a:chOff x="0" y="0"/>
            <a:chExt cx="12410868" cy="5784745"/>
          </a:xfrm>
        </p:grpSpPr>
        <p:sp>
          <p:nvSpPr>
            <p:cNvPr id="1638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8" name="等腰三角形 34"/>
            <p:cNvSpPr>
              <a:spLocks noChangeArrowheads="1"/>
            </p:cNvSpPr>
            <p:nvPr/>
          </p:nvSpPr>
          <p:spPr bwMode="auto">
            <a:xfrm rot="18237801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89" name="等腰三角形 35"/>
            <p:cNvSpPr>
              <a:spLocks noChangeArrowheads="1"/>
            </p:cNvSpPr>
            <p:nvPr/>
          </p:nvSpPr>
          <p:spPr bwMode="auto">
            <a:xfrm rot="19833911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6390" name="图片 36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1" name="等腰三角形 37"/>
            <p:cNvSpPr>
              <a:spLocks noChangeArrowheads="1"/>
            </p:cNvSpPr>
            <p:nvPr/>
          </p:nvSpPr>
          <p:spPr bwMode="auto">
            <a:xfrm rot="18848016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39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6394" name="矩形 19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395" name="矩形 21"/>
          <p:cNvSpPr>
            <a:spLocks noChangeArrowheads="1"/>
          </p:cNvSpPr>
          <p:nvPr/>
        </p:nvSpPr>
        <p:spPr bwMode="auto">
          <a:xfrm>
            <a:off x="0" y="2066926"/>
            <a:ext cx="12192000" cy="2949575"/>
          </a:xfrm>
          <a:prstGeom prst="rect">
            <a:avLst/>
          </a:prstGeom>
          <a:solidFill>
            <a:schemeClr val="bg1">
              <a:alpha val="14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6396" name="文本框 22"/>
          <p:cNvPicPr>
            <a:picLocks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164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7" name="文本框 23"/>
          <p:cNvPicPr>
            <a:picLocks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590" y="1481140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39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0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401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0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6403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6404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5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 cmpd="sng">
              <a:solidFill>
                <a:schemeClr val="bg1">
                  <a:alpha val="7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406" name="组合 74"/>
          <p:cNvGrpSpPr>
            <a:grpSpLocks/>
          </p:cNvGrpSpPr>
          <p:nvPr/>
        </p:nvGrpSpPr>
        <p:grpSpPr bwMode="auto">
          <a:xfrm>
            <a:off x="5475290" y="2524127"/>
            <a:ext cx="1247775" cy="1249363"/>
            <a:chOff x="0" y="0"/>
            <a:chExt cx="1248318" cy="1248318"/>
          </a:xfrm>
        </p:grpSpPr>
        <p:sp>
          <p:nvSpPr>
            <p:cNvPr id="16407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6408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algn="ctr" eaLnBrk="1" hangingPunct="1"/>
              <a:r>
                <a:rPr lang="en-US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16409" name="组合 4"/>
          <p:cNvGrpSpPr>
            <a:grpSpLocks/>
          </p:cNvGrpSpPr>
          <p:nvPr/>
        </p:nvGrpSpPr>
        <p:grpSpPr bwMode="auto">
          <a:xfrm>
            <a:off x="4980702" y="3844927"/>
            <a:ext cx="2499307" cy="584775"/>
            <a:chOff x="3891" y="0"/>
            <a:chExt cx="2500610" cy="584976"/>
          </a:xfrm>
        </p:grpSpPr>
        <p:sp>
          <p:nvSpPr>
            <p:cNvPr id="16410" name="文本框 66"/>
            <p:cNvSpPr txBox="1">
              <a:spLocks noChangeArrowheads="1"/>
            </p:cNvSpPr>
            <p:nvPr/>
          </p:nvSpPr>
          <p:spPr bwMode="auto">
            <a:xfrm>
              <a:off x="242725" y="0"/>
              <a:ext cx="2261776" cy="584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/>
              <a:lvl2pPr marL="742950" indent="-285750"/>
              <a:lvl3pPr/>
              <a:lvl4pPr/>
              <a:lvl5pPr/>
              <a:lvl6pPr/>
              <a:lvl7pPr/>
              <a:lvl8pPr/>
              <a:lvl9pPr/>
            </a:lstStyle>
            <a:p>
              <a:pPr lvl="0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32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深度学习</a:t>
              </a:r>
            </a:p>
          </p:txBody>
        </p:sp>
        <p:sp>
          <p:nvSpPr>
            <p:cNvPr id="16411" name="矩形 70"/>
            <p:cNvSpPr>
              <a:spLocks noChangeArrowheads="1"/>
            </p:cNvSpPr>
            <p:nvPr/>
          </p:nvSpPr>
          <p:spPr bwMode="auto">
            <a:xfrm>
              <a:off x="3891" y="333720"/>
              <a:ext cx="2242954" cy="24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endParaRPr lang="zh-CN" altLang="en-US" sz="10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6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5A5617-3C02-4C40-93E1-195FDA179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2" y="1204917"/>
            <a:ext cx="4364058" cy="4831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42ACB2-7B05-4C2F-BF4D-A48ABD4B8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1914861"/>
            <a:ext cx="5215890" cy="4121256"/>
          </a:xfrm>
          <a:prstGeom prst="rect">
            <a:avLst/>
          </a:prstGeom>
        </p:spPr>
      </p:pic>
      <p:sp>
        <p:nvSpPr>
          <p:cNvPr id="7" name="任意多边形 9">
            <a:extLst>
              <a:ext uri="{FF2B5EF4-FFF2-40B4-BE49-F238E27FC236}">
                <a16:creationId xmlns:a16="http://schemas.microsoft.com/office/drawing/2014/main" id="{55F6BFB8-AFF8-4884-9085-BFDBB0911E8D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任意多边形 9">
            <a:extLst>
              <a:ext uri="{FF2B5EF4-FFF2-40B4-BE49-F238E27FC236}">
                <a16:creationId xmlns:a16="http://schemas.microsoft.com/office/drawing/2014/main" id="{8A6BF39D-A833-4C49-B16E-58D1A3837BAF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157053-BE94-477C-8EBF-FC55BAEFCDC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626D1BC-A30E-4A43-B4B8-F46BEBABE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4" name="直接连接符 14">
            <a:extLst>
              <a:ext uri="{FF2B5EF4-FFF2-40B4-BE49-F238E27FC236}">
                <a16:creationId xmlns:a16="http://schemas.microsoft.com/office/drawing/2014/main" id="{D8B0ED24-49F7-425F-9860-28F8D4A1ED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96B7F88-2031-4EF2-873D-0246427979F2}"/>
              </a:ext>
            </a:extLst>
          </p:cNvPr>
          <p:cNvSpPr/>
          <p:nvPr/>
        </p:nvSpPr>
        <p:spPr>
          <a:xfrm>
            <a:off x="1113771" y="289554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</a:t>
            </a:r>
            <a:r>
              <a:rPr lang="en-US" altLang="zh-CN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训练模型构建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DE152F-86FE-4660-9645-85D527E6872B}"/>
              </a:ext>
            </a:extLst>
          </p:cNvPr>
          <p:cNvSpPr txBox="1"/>
          <p:nvPr/>
        </p:nvSpPr>
        <p:spPr>
          <a:xfrm>
            <a:off x="6305550" y="1281938"/>
            <a:ext cx="5215890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三层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CNN+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三层全连接神经网络训练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1341558" y="6226152"/>
            <a:ext cx="2810894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封装的计算图和数据流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7519595" y="6222036"/>
            <a:ext cx="320577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CNN+</a:t>
            </a:r>
            <a:r>
              <a:rPr lang="zh-CN" altLang="en-US" b="1" dirty="0">
                <a:solidFill>
                  <a:schemeClr val="bg1"/>
                </a:solidFill>
              </a:rPr>
              <a:t>全连接网络结构代码</a:t>
            </a:r>
          </a:p>
        </p:txBody>
      </p:sp>
    </p:spTree>
    <p:extLst>
      <p:ext uri="{BB962C8B-B14F-4D97-AF65-F5344CB8AC3E}">
        <p14:creationId xmlns:p14="http://schemas.microsoft.com/office/powerpoint/2010/main" val="7924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5A5617-3C02-4C40-93E1-195FDA179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01" y="1279143"/>
            <a:ext cx="5344010" cy="46940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42ACB2-7B05-4C2F-BF4D-A48ABD4B8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50" y="2000922"/>
            <a:ext cx="5215890" cy="3972237"/>
          </a:xfrm>
          <a:prstGeom prst="rect">
            <a:avLst/>
          </a:prstGeom>
        </p:spPr>
      </p:pic>
      <p:sp>
        <p:nvSpPr>
          <p:cNvPr id="7" name="任意多边形 9">
            <a:extLst>
              <a:ext uri="{FF2B5EF4-FFF2-40B4-BE49-F238E27FC236}">
                <a16:creationId xmlns:a16="http://schemas.microsoft.com/office/drawing/2014/main" id="{55F6BFB8-AFF8-4884-9085-BFDBB0911E8D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任意多边形 9">
            <a:extLst>
              <a:ext uri="{FF2B5EF4-FFF2-40B4-BE49-F238E27FC236}">
                <a16:creationId xmlns:a16="http://schemas.microsoft.com/office/drawing/2014/main" id="{8A6BF39D-A833-4C49-B16E-58D1A3837BAF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157053-BE94-477C-8EBF-FC55BAEFCDC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626D1BC-A30E-4A43-B4B8-F46BEBABE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4" name="直接连接符 14">
            <a:extLst>
              <a:ext uri="{FF2B5EF4-FFF2-40B4-BE49-F238E27FC236}">
                <a16:creationId xmlns:a16="http://schemas.microsoft.com/office/drawing/2014/main" id="{D8B0ED24-49F7-425F-9860-28F8D4A1ED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96B7F88-2031-4EF2-873D-0246427979F2}"/>
              </a:ext>
            </a:extLst>
          </p:cNvPr>
          <p:cNvSpPr/>
          <p:nvPr/>
        </p:nvSpPr>
        <p:spPr>
          <a:xfrm>
            <a:off x="1113771" y="289554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</a:t>
            </a:r>
            <a:r>
              <a:rPr lang="en-US" altLang="zh-CN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训练过程构建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DE152F-86FE-4660-9645-85D527E6872B}"/>
              </a:ext>
            </a:extLst>
          </p:cNvPr>
          <p:cNvSpPr txBox="1"/>
          <p:nvPr/>
        </p:nvSpPr>
        <p:spPr>
          <a:xfrm>
            <a:off x="6305550" y="1281938"/>
            <a:ext cx="5215890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稀疏</a:t>
            </a:r>
            <a:r>
              <a:rPr lang="en-US" altLang="zh-CN" sz="2400" b="1" dirty="0" err="1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softmax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交叉熵损失</a:t>
            </a:r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Adam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优化器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1341558" y="6226152"/>
            <a:ext cx="2810894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具体训练过程和梯度下降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7951838" y="6222036"/>
            <a:ext cx="2063519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模型训练过程代码</a:t>
            </a:r>
          </a:p>
        </p:txBody>
      </p:sp>
    </p:spTree>
    <p:extLst>
      <p:ext uri="{BB962C8B-B14F-4D97-AF65-F5344CB8AC3E}">
        <p14:creationId xmlns:p14="http://schemas.microsoft.com/office/powerpoint/2010/main" val="362606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1"/>
            <a:ext cx="12192000" cy="6848475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16464623-11F9-4016-9535-FF79B69CEA91}"/>
              </a:ext>
            </a:extLst>
          </p:cNvPr>
          <p:cNvGrpSpPr/>
          <p:nvPr/>
        </p:nvGrpSpPr>
        <p:grpSpPr>
          <a:xfrm>
            <a:off x="662782" y="4261205"/>
            <a:ext cx="4876372" cy="2365889"/>
            <a:chOff x="662782" y="2195882"/>
            <a:chExt cx="5077347" cy="413971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32AA6B70-70EC-45E4-A4EC-25A82265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2" y="2195882"/>
              <a:ext cx="5077347" cy="3397344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55D218-C204-46C2-AC1C-6521D809A0A7}"/>
                </a:ext>
              </a:extLst>
            </p:cNvPr>
            <p:cNvSpPr txBox="1"/>
            <p:nvPr/>
          </p:nvSpPr>
          <p:spPr>
            <a:xfrm>
              <a:off x="1581481" y="5816457"/>
              <a:ext cx="3239950" cy="51914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损失曲线和准确率曲线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778D24F6-848F-4E95-B07E-ADDAF8ECBD4D}"/>
              </a:ext>
            </a:extLst>
          </p:cNvPr>
          <p:cNvGrpSpPr/>
          <p:nvPr/>
        </p:nvGrpSpPr>
        <p:grpSpPr>
          <a:xfrm>
            <a:off x="6770077" y="4261205"/>
            <a:ext cx="4891491" cy="2357570"/>
            <a:chOff x="6529190" y="3116819"/>
            <a:chExt cx="5254824" cy="331312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1F61CEA-6F5F-4616-B583-D0CDF43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9190" y="3116819"/>
              <a:ext cx="5254824" cy="2652066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E8B4198-52AA-476B-8731-B2CD42330838}"/>
                </a:ext>
              </a:extLst>
            </p:cNvPr>
            <p:cNvSpPr txBox="1"/>
            <p:nvPr/>
          </p:nvSpPr>
          <p:spPr>
            <a:xfrm>
              <a:off x="7374577" y="6024685"/>
              <a:ext cx="3538845" cy="40525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直方图分布曲线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任意多边形 9">
            <a:extLst>
              <a:ext uri="{FF2B5EF4-FFF2-40B4-BE49-F238E27FC236}">
                <a16:creationId xmlns:a16="http://schemas.microsoft.com/office/drawing/2014/main" id="{CCF36C86-4C3E-402B-97A5-43BA7F96C2B2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F45DD180-A50C-4C20-93BA-528567C471EA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3C1043A-960B-48D5-9832-B91B9C1B795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CA92936-E7BA-4727-9F50-A147981AC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3" name="直接连接符 14">
            <a:extLst>
              <a:ext uri="{FF2B5EF4-FFF2-40B4-BE49-F238E27FC236}">
                <a16:creationId xmlns:a16="http://schemas.microsoft.com/office/drawing/2014/main" id="{B232058A-FC42-4339-837B-06B883EEA3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EED8A74-B956-4B79-8662-CAF36C9B7A88}"/>
              </a:ext>
            </a:extLst>
          </p:cNvPr>
          <p:cNvSpPr/>
          <p:nvPr/>
        </p:nvSpPr>
        <p:spPr>
          <a:xfrm>
            <a:off x="1113771" y="289554"/>
            <a:ext cx="79319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chemeClr val="bg1"/>
                </a:solidFill>
              </a:rPr>
              <a:t>深度学习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三维全特征图片输入进行训练</a:t>
            </a:r>
            <a:endParaRPr lang="zh-CN" altLang="en-US" sz="32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51DE4D-D198-4D0D-BC45-4A0426777CD1}"/>
              </a:ext>
            </a:extLst>
          </p:cNvPr>
          <p:cNvSpPr txBox="1"/>
          <p:nvPr/>
        </p:nvSpPr>
        <p:spPr>
          <a:xfrm>
            <a:off x="662781" y="1033554"/>
            <a:ext cx="10998787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运用温度、盐度、密度三通道的</a:t>
            </a:r>
            <a:r>
              <a:rPr lang="en-US" altLang="zh-CN" sz="2400" b="1" dirty="0">
                <a:solidFill>
                  <a:schemeClr val="bg1"/>
                </a:solidFill>
              </a:rPr>
              <a:t>HYCOM</a:t>
            </a:r>
            <a:r>
              <a:rPr lang="zh-CN" altLang="en-US" sz="2400" b="1" dirty="0">
                <a:solidFill>
                  <a:schemeClr val="bg1"/>
                </a:solidFill>
              </a:rPr>
              <a:t>数据制作数据集，标签为</a:t>
            </a:r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r>
              <a:rPr lang="zh-CN" altLang="en-US" sz="2400" b="1" dirty="0">
                <a:solidFill>
                  <a:schemeClr val="bg1"/>
                </a:solidFill>
              </a:rPr>
              <a:t>代表冷涡，</a:t>
            </a:r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r>
              <a:rPr lang="zh-CN" altLang="en-US" sz="2400" b="1" dirty="0">
                <a:solidFill>
                  <a:schemeClr val="bg1"/>
                </a:solidFill>
              </a:rPr>
              <a:t>代表暖涡，</a:t>
            </a:r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r>
              <a:rPr lang="zh-CN" altLang="en-US" sz="2400" b="1" dirty="0">
                <a:solidFill>
                  <a:schemeClr val="bg1"/>
                </a:solidFill>
              </a:rPr>
              <a:t>代表不是涡旋，并使用此网络进行训练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1" y="1983811"/>
            <a:ext cx="3040000" cy="179780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466" y="1981613"/>
            <a:ext cx="3181496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3647" y="1981614"/>
            <a:ext cx="3127921" cy="179999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1673771" y="3851843"/>
            <a:ext cx="123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 </a:t>
            </a:r>
            <a:r>
              <a:rPr lang="zh-CN" altLang="en-US" b="1" dirty="0">
                <a:solidFill>
                  <a:schemeClr val="bg1"/>
                </a:solidFill>
              </a:rPr>
              <a:t>冷涡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5539154" y="3867433"/>
            <a:ext cx="123092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 </a:t>
            </a:r>
            <a:r>
              <a:rPr lang="zh-CN" altLang="en-US" b="1" dirty="0">
                <a:solidFill>
                  <a:schemeClr val="bg1"/>
                </a:solidFill>
              </a:rPr>
              <a:t>暖涡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9676032" y="3837008"/>
            <a:ext cx="1235221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 </a:t>
            </a:r>
            <a:r>
              <a:rPr lang="zh-CN" altLang="en-US" b="1" dirty="0">
                <a:solidFill>
                  <a:schemeClr val="bg1"/>
                </a:solidFill>
              </a:rPr>
              <a:t>非涡旋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83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31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1"/>
            <a:ext cx="12192000" cy="6848475"/>
          </a:xfrm>
          <a:prstGeom prst="rect">
            <a:avLst/>
          </a:prstGeom>
        </p:spPr>
      </p:pic>
      <p:sp>
        <p:nvSpPr>
          <p:cNvPr id="9" name="任意多边形 9">
            <a:extLst>
              <a:ext uri="{FF2B5EF4-FFF2-40B4-BE49-F238E27FC236}">
                <a16:creationId xmlns:a16="http://schemas.microsoft.com/office/drawing/2014/main" id="{CCF36C86-4C3E-402B-97A5-43BA7F96C2B2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F45DD180-A50C-4C20-93BA-528567C471EA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3C1043A-960B-48D5-9832-B91B9C1B795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CA92936-E7BA-4727-9F50-A147981AC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3" name="直接连接符 14">
            <a:extLst>
              <a:ext uri="{FF2B5EF4-FFF2-40B4-BE49-F238E27FC236}">
                <a16:creationId xmlns:a16="http://schemas.microsoft.com/office/drawing/2014/main" id="{B232058A-FC42-4339-837B-06B883EEA3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EED8A74-B956-4B79-8662-CAF36C9B7A88}"/>
              </a:ext>
            </a:extLst>
          </p:cNvPr>
          <p:cNvSpPr/>
          <p:nvPr/>
        </p:nvSpPr>
        <p:spPr>
          <a:xfrm>
            <a:off x="1113771" y="289554"/>
            <a:ext cx="83439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chemeClr val="bg1"/>
                </a:solidFill>
              </a:rPr>
              <a:t>深度学习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单一温度特征图片输入进行训练</a:t>
            </a:r>
            <a:endParaRPr lang="zh-CN" altLang="en-US" sz="32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51DE4D-D198-4D0D-BC45-4A0426777CD1}"/>
              </a:ext>
            </a:extLst>
          </p:cNvPr>
          <p:cNvSpPr txBox="1"/>
          <p:nvPr/>
        </p:nvSpPr>
        <p:spPr>
          <a:xfrm>
            <a:off x="662781" y="1033554"/>
            <a:ext cx="10998787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运用单一温度的</a:t>
            </a:r>
            <a:r>
              <a:rPr lang="en-US" altLang="zh-CN" sz="2400" b="1" dirty="0">
                <a:solidFill>
                  <a:schemeClr val="bg1"/>
                </a:solidFill>
              </a:rPr>
              <a:t>HYCOM</a:t>
            </a:r>
            <a:r>
              <a:rPr lang="zh-CN" altLang="en-US" sz="2400" b="1" dirty="0">
                <a:solidFill>
                  <a:schemeClr val="bg1"/>
                </a:solidFill>
              </a:rPr>
              <a:t>数据制作数据集，标签为</a:t>
            </a:r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r>
              <a:rPr lang="zh-CN" altLang="en-US" sz="2400" b="1" dirty="0">
                <a:solidFill>
                  <a:schemeClr val="bg1"/>
                </a:solidFill>
              </a:rPr>
              <a:t>代表冷涡，</a:t>
            </a:r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r>
              <a:rPr lang="zh-CN" altLang="en-US" sz="2400" b="1" dirty="0">
                <a:solidFill>
                  <a:schemeClr val="bg1"/>
                </a:solidFill>
              </a:rPr>
              <a:t>代表暖涡，</a:t>
            </a:r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r>
              <a:rPr lang="zh-CN" altLang="en-US" sz="2400" b="1" dirty="0">
                <a:solidFill>
                  <a:schemeClr val="bg1"/>
                </a:solidFill>
              </a:rPr>
              <a:t>代表不是涡旋，并使用此网络进行训练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2" y="2011323"/>
            <a:ext cx="3102394" cy="180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391" y="2011323"/>
            <a:ext cx="3281083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400" y="2011323"/>
            <a:ext cx="3472168" cy="177082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1673771" y="3851843"/>
            <a:ext cx="1234800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01 </a:t>
            </a:r>
            <a:r>
              <a:rPr lang="zh-CN" altLang="en-US" b="1" dirty="0">
                <a:solidFill>
                  <a:schemeClr val="bg1"/>
                </a:solidFill>
              </a:rPr>
              <a:t>冷涡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5539154" y="3867433"/>
            <a:ext cx="1230923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02 </a:t>
            </a:r>
            <a:r>
              <a:rPr lang="zh-CN" altLang="en-US" b="1" dirty="0">
                <a:solidFill>
                  <a:schemeClr val="bg1"/>
                </a:solidFill>
              </a:rPr>
              <a:t>暖涡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9676032" y="3837008"/>
            <a:ext cx="1235221" cy="369332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03 </a:t>
            </a:r>
            <a:r>
              <a:rPr lang="zh-CN" altLang="en-US" b="1" dirty="0">
                <a:solidFill>
                  <a:schemeClr val="bg1"/>
                </a:solidFill>
              </a:rPr>
              <a:t>非涡旋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6464623-11F9-4016-9535-FF79B69CEA91}"/>
              </a:ext>
            </a:extLst>
          </p:cNvPr>
          <p:cNvGrpSpPr/>
          <p:nvPr/>
        </p:nvGrpSpPr>
        <p:grpSpPr>
          <a:xfrm>
            <a:off x="662782" y="4261205"/>
            <a:ext cx="4876372" cy="2365889"/>
            <a:chOff x="662782" y="2195882"/>
            <a:chExt cx="5077347" cy="413971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2AA6B70-70EC-45E4-A4EC-25A82265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2" y="2195882"/>
              <a:ext cx="5077347" cy="339734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55D218-C204-46C2-AC1C-6521D809A0A7}"/>
                </a:ext>
              </a:extLst>
            </p:cNvPr>
            <p:cNvSpPr txBox="1"/>
            <p:nvPr/>
          </p:nvSpPr>
          <p:spPr>
            <a:xfrm>
              <a:off x="1581481" y="5816457"/>
              <a:ext cx="3239950" cy="519140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损失曲线和准确率曲线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78D24F6-848F-4E95-B07E-ADDAF8ECBD4D}"/>
              </a:ext>
            </a:extLst>
          </p:cNvPr>
          <p:cNvGrpSpPr/>
          <p:nvPr/>
        </p:nvGrpSpPr>
        <p:grpSpPr>
          <a:xfrm>
            <a:off x="6770077" y="4261205"/>
            <a:ext cx="4891491" cy="2357570"/>
            <a:chOff x="6838645" y="3116819"/>
            <a:chExt cx="4635912" cy="3313123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F61CEA-6F5F-4616-B583-D0CDF43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645" y="3116819"/>
              <a:ext cx="4635912" cy="2728578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E8B4198-52AA-476B-8731-B2CD42330838}"/>
                </a:ext>
              </a:extLst>
            </p:cNvPr>
            <p:cNvSpPr txBox="1"/>
            <p:nvPr/>
          </p:nvSpPr>
          <p:spPr>
            <a:xfrm>
              <a:off x="7374577" y="6024685"/>
              <a:ext cx="3538845" cy="405257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</a:rPr>
                <a:t>直方图分布曲线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638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8" grpId="0" animBg="1"/>
      <p:bldP spid="31" grpId="0" animBg="1"/>
      <p:bldP spid="3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heme/theme1.xml><?xml version="1.0" encoding="utf-8"?>
<a:theme xmlns:a="http://schemas.openxmlformats.org/drawingml/2006/main" name="第一PPT，www.1ppt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3745</TotalTime>
  <Pages>0</Pages>
  <Words>690</Words>
  <Characters>0</Characters>
  <Application>Microsoft Office PowerPoint</Application>
  <DocSecurity>0</DocSecurity>
  <PresentationFormat>宽屏</PresentationFormat>
  <Lines>0</Lines>
  <Paragraphs>112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黑体</vt:lpstr>
      <vt:lpstr>华文细黑</vt:lpstr>
      <vt:lpstr>锐字锐线俏皮简1.0</vt:lpstr>
      <vt:lpstr>宋体</vt:lpstr>
      <vt:lpstr>微软雅黑</vt:lpstr>
      <vt:lpstr>Agency FB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245328495@qq.com</cp:lastModifiedBy>
  <cp:revision>314</cp:revision>
  <dcterms:created xsi:type="dcterms:W3CDTF">2015-05-08T01:08:20Z</dcterms:created>
  <dcterms:modified xsi:type="dcterms:W3CDTF">2018-08-23T15:57:02Z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